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67" r:id="rId1"/>
  </p:sldMasterIdLst>
  <p:notesMasterIdLst>
    <p:notesMasterId r:id="rId31"/>
  </p:notesMasterIdLst>
  <p:handoutMasterIdLst>
    <p:handoutMasterId r:id="rId32"/>
  </p:handoutMasterIdLst>
  <p:sldIdLst>
    <p:sldId id="267" r:id="rId2"/>
    <p:sldId id="277" r:id="rId3"/>
    <p:sldId id="309" r:id="rId4"/>
    <p:sldId id="268" r:id="rId5"/>
    <p:sldId id="271" r:id="rId6"/>
    <p:sldId id="272" r:id="rId7"/>
    <p:sldId id="273" r:id="rId8"/>
    <p:sldId id="274" r:id="rId9"/>
    <p:sldId id="284" r:id="rId10"/>
    <p:sldId id="291" r:id="rId11"/>
    <p:sldId id="292" r:id="rId12"/>
    <p:sldId id="285" r:id="rId13"/>
    <p:sldId id="287" r:id="rId14"/>
    <p:sldId id="288" r:id="rId15"/>
    <p:sldId id="296" r:id="rId16"/>
    <p:sldId id="314" r:id="rId17"/>
    <p:sldId id="282" r:id="rId18"/>
    <p:sldId id="286" r:id="rId19"/>
    <p:sldId id="293" r:id="rId20"/>
    <p:sldId id="295" r:id="rId21"/>
    <p:sldId id="294" r:id="rId22"/>
    <p:sldId id="315" r:id="rId23"/>
    <p:sldId id="316" r:id="rId24"/>
    <p:sldId id="317" r:id="rId25"/>
    <p:sldId id="318" r:id="rId26"/>
    <p:sldId id="289" r:id="rId27"/>
    <p:sldId id="290" r:id="rId28"/>
    <p:sldId id="319" r:id="rId29"/>
    <p:sldId id="278" r:id="rId3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339B99"/>
    <a:srgbClr val="A6D8BF"/>
    <a:srgbClr val="AA456F"/>
    <a:srgbClr val="746C82"/>
    <a:srgbClr val="909192"/>
    <a:srgbClr val="B53D6B"/>
    <a:srgbClr val="FA9349"/>
    <a:srgbClr val="8FBBA6"/>
    <a:srgbClr val="DC80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B06209-F309-405D-8BF3-648C2080B502}" v="93" dt="2025-08-07T10:38:25.5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0225"/>
    <p:restoredTop sz="94564"/>
  </p:normalViewPr>
  <p:slideViewPr>
    <p:cSldViewPr snapToGrid="0" snapToObjects="1">
      <p:cViewPr varScale="1">
        <p:scale>
          <a:sx n="128" d="100"/>
          <a:sy n="128" d="100"/>
        </p:scale>
        <p:origin x="176" y="56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72" d="100"/>
          <a:sy n="72" d="100"/>
        </p:scale>
        <p:origin x="3592" y="21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B5EFE9-5024-1343-832E-2243ED824CAF}" type="doc">
      <dgm:prSet loTypeId="urn:microsoft.com/office/officeart/2005/8/layout/hProcess11" loCatId="" qsTypeId="urn:microsoft.com/office/officeart/2005/8/quickstyle/simple4" qsCatId="simple" csTypeId="urn:microsoft.com/office/officeart/2005/8/colors/colorful1" csCatId="colorful" phldr="1"/>
      <dgm:spPr/>
    </dgm:pt>
    <dgm:pt modelId="{8A8B9CDA-3EBA-E94B-A3B2-47E9E7BCF671}" type="pres">
      <dgm:prSet presAssocID="{34B5EFE9-5024-1343-832E-2243ED824CAF}" presName="Name0" presStyleCnt="0">
        <dgm:presLayoutVars>
          <dgm:dir/>
          <dgm:resizeHandles val="exact"/>
        </dgm:presLayoutVars>
      </dgm:prSet>
      <dgm:spPr/>
    </dgm:pt>
    <dgm:pt modelId="{A7918050-8B24-3641-8B47-05EE9689FE6D}" type="pres">
      <dgm:prSet presAssocID="{34B5EFE9-5024-1343-832E-2243ED824CAF}" presName="arrow" presStyleLbl="bgShp" presStyleIdx="0" presStyleCnt="1" custScaleY="68196" custLinFactNeighborX="96" custLinFactNeighborY="-10957"/>
      <dgm:spPr>
        <a:noFill/>
        <a:ln w="76200">
          <a:solidFill>
            <a:srgbClr val="909192"/>
          </a:solidFill>
        </a:ln>
      </dgm:spPr>
    </dgm:pt>
    <dgm:pt modelId="{34F87691-7F40-334A-81A0-338188D0AFDC}" type="pres">
      <dgm:prSet presAssocID="{34B5EFE9-5024-1343-832E-2243ED824CAF}" presName="points" presStyleCnt="0"/>
      <dgm:spPr/>
    </dgm:pt>
  </dgm:ptLst>
  <dgm:cxnLst>
    <dgm:cxn modelId="{F7998CD9-EC8B-374D-88DA-45DCF7948B49}" type="presOf" srcId="{34B5EFE9-5024-1343-832E-2243ED824CAF}" destId="{8A8B9CDA-3EBA-E94B-A3B2-47E9E7BCF671}" srcOrd="0" destOrd="0" presId="urn:microsoft.com/office/officeart/2005/8/layout/hProcess11"/>
    <dgm:cxn modelId="{38385354-5B99-7F45-B1A8-B91DA1FF662A}" type="presParOf" srcId="{8A8B9CDA-3EBA-E94B-A3B2-47E9E7BCF671}" destId="{A7918050-8B24-3641-8B47-05EE9689FE6D}" srcOrd="0" destOrd="0" presId="urn:microsoft.com/office/officeart/2005/8/layout/hProcess11"/>
    <dgm:cxn modelId="{89F8C83B-5A89-4046-A73D-04B296B37CB8}" type="presParOf" srcId="{8A8B9CDA-3EBA-E94B-A3B2-47E9E7BCF671}" destId="{34F87691-7F40-334A-81A0-338188D0AFDC}" srcOrd="1"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918050-8B24-3641-8B47-05EE9689FE6D}">
      <dsp:nvSpPr>
        <dsp:cNvPr id="0" name=""/>
        <dsp:cNvSpPr/>
      </dsp:nvSpPr>
      <dsp:spPr>
        <a:xfrm>
          <a:off x="0" y="1255039"/>
          <a:ext cx="8287658" cy="1070594"/>
        </a:xfrm>
        <a:prstGeom prst="notchedRightArrow">
          <a:avLst/>
        </a:prstGeom>
        <a:noFill/>
        <a:ln w="76200">
          <a:solidFill>
            <a:srgbClr val="909192"/>
          </a:solidFill>
        </a:ln>
        <a:effectLst/>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C78B854-4117-3E1B-399B-B54E9893947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1993646-0C2D-C921-7A0A-7B9B967E4E1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B28DB45-5F8E-C541-9F33-E677365F2E7F}" type="datetimeFigureOut">
              <a:rPr lang="en-US" smtClean="0"/>
              <a:t>11/21/25</a:t>
            </a:fld>
            <a:endParaRPr lang="en-US"/>
          </a:p>
        </p:txBody>
      </p:sp>
      <p:sp>
        <p:nvSpPr>
          <p:cNvPr id="4" name="Footer Placeholder 3">
            <a:extLst>
              <a:ext uri="{FF2B5EF4-FFF2-40B4-BE49-F238E27FC236}">
                <a16:creationId xmlns:a16="http://schemas.microsoft.com/office/drawing/2014/main" id="{F85FFDD7-A6ED-734D-9A93-BA3F57507B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EB78524-C44E-F75D-E860-E6C43EB2E6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4B092F-3916-284E-BC3E-B31E0C7AE7F0}" type="slidenum">
              <a:rPr lang="en-US" smtClean="0"/>
              <a:t>‹#›</a:t>
            </a:fld>
            <a:endParaRPr lang="en-US"/>
          </a:p>
        </p:txBody>
      </p:sp>
    </p:spTree>
    <p:extLst>
      <p:ext uri="{BB962C8B-B14F-4D97-AF65-F5344CB8AC3E}">
        <p14:creationId xmlns:p14="http://schemas.microsoft.com/office/powerpoint/2010/main" val="72312451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58CBA5-CAFC-1F41-BEC1-2FFDA98E3690}" type="datetimeFigureOut">
              <a:rPr lang="en-US" smtClean="0"/>
              <a:t>11/21/25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EC21FC-8574-9541-8CF4-F7E124FDE309}" type="slidenum">
              <a:rPr lang="en-US" smtClean="0"/>
              <a:t>‹#›</a:t>
            </a:fld>
            <a:endParaRPr lang="en-US"/>
          </a:p>
        </p:txBody>
      </p:sp>
    </p:spTree>
    <p:extLst>
      <p:ext uri="{BB962C8B-B14F-4D97-AF65-F5344CB8AC3E}">
        <p14:creationId xmlns:p14="http://schemas.microsoft.com/office/powerpoint/2010/main" val="179356062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92383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81729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50624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60841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8577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80823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75908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84981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23355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71843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90920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8ACDB3CC-F982-40F9-8DD6-BCC9AFBF44BD}" type="datetime1">
              <a:rPr lang="en-US" smtClean="0"/>
              <a:pPr/>
              <a:t>11/21/25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11/21/25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11/21/25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t>11/21/25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11/21/25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C2560D-EC28-3B41-86E8-18F1CE0113B4}" type="datetimeFigureOut">
              <a:rPr lang="en-US" smtClean="0"/>
              <a:t>11/21/25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2560D-EC28-3B41-86E8-18F1CE0113B4}" type="datetimeFigureOut">
              <a:rPr lang="en-US" smtClean="0"/>
              <a:t>11/21/25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2560D-EC28-3B41-86E8-18F1CE0113B4}" type="datetimeFigureOut">
              <a:rPr lang="en-US" smtClean="0"/>
              <a:t>11/21/25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11/21/25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11/21/25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11/21/25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D82C093-3A68-744A-9F3A-B0982796ECB8}" type="datetimeFigureOut">
              <a:rPr lang="en-US" smtClean="0"/>
              <a:t>11/21/25</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F529733-EE5B-4042-BC8A-8279D7E3F358}" type="slidenum">
              <a:rPr lang="en-US" smtClean="0"/>
              <a:t>‹#›</a:t>
            </a:fld>
            <a:endParaRPr lang="en-US"/>
          </a:p>
        </p:txBody>
      </p:sp>
    </p:spTree>
    <p:extLst>
      <p:ext uri="{BB962C8B-B14F-4D97-AF65-F5344CB8AC3E}">
        <p14:creationId xmlns:p14="http://schemas.microsoft.com/office/powerpoint/2010/main" val="787569127"/>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ndieawards.globa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hyperlink" Target="https://theindieawards.awardstage.com/" TargetMode="Externa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4817" y="2700329"/>
            <a:ext cx="1450238" cy="588816"/>
          </a:xfrm>
        </p:spPr>
        <p:txBody>
          <a:bodyPr>
            <a:normAutofit/>
          </a:bodyPr>
          <a:lstStyle/>
          <a:p>
            <a:pPr algn="r"/>
            <a:r>
              <a:rPr lang="en-US" sz="2000" b="1" dirty="0">
                <a:solidFill>
                  <a:schemeClr val="bg1">
                    <a:lumMod val="50000"/>
                  </a:schemeClr>
                </a:solidFill>
                <a:latin typeface="YWFT Ultramagnetic" charset="0"/>
              </a:rPr>
              <a:t>contents</a:t>
            </a:r>
            <a:endParaRPr lang="en-US" sz="3600" dirty="0">
              <a:solidFill>
                <a:schemeClr val="bg1">
                  <a:lumMod val="50000"/>
                </a:schemeClr>
              </a:solidFill>
              <a:latin typeface="YWFT Ultramagnetic" charset="0"/>
            </a:endParaRPr>
          </a:p>
        </p:txBody>
      </p:sp>
      <p:sp>
        <p:nvSpPr>
          <p:cNvPr id="3" name="Subtitle 2"/>
          <p:cNvSpPr>
            <a:spLocks noGrp="1"/>
          </p:cNvSpPr>
          <p:nvPr>
            <p:ph type="subTitle" idx="1"/>
          </p:nvPr>
        </p:nvSpPr>
        <p:spPr>
          <a:xfrm>
            <a:off x="4140680" y="3354735"/>
            <a:ext cx="4854375" cy="1915754"/>
          </a:xfrm>
        </p:spPr>
        <p:txBody>
          <a:bodyPr>
            <a:normAutofit/>
          </a:bodyPr>
          <a:lstStyle/>
          <a:p>
            <a:pPr algn="r"/>
            <a:r>
              <a:rPr lang="en-US" sz="1200" dirty="0">
                <a:solidFill>
                  <a:srgbClr val="909192"/>
                </a:solidFill>
                <a:latin typeface="YWFT Ultramagnetic Light" charset="0"/>
                <a:ea typeface="YWFT Ultramagnetic Light" charset="0"/>
                <a:cs typeface="YWFT Ultramagnetic Light" charset="0"/>
              </a:rPr>
              <a:t>timeline and deadlines</a:t>
            </a:r>
          </a:p>
          <a:p>
            <a:pPr algn="r"/>
            <a:r>
              <a:rPr lang="en-US" sz="1200" dirty="0">
                <a:solidFill>
                  <a:srgbClr val="909192"/>
                </a:solidFill>
                <a:latin typeface="YWFT Ultramagnetic Light" charset="0"/>
                <a:ea typeface="YWFT Ultramagnetic Light" charset="0"/>
                <a:cs typeface="YWFT Ultramagnetic Light" charset="0"/>
              </a:rPr>
              <a:t>rules and terms</a:t>
            </a:r>
          </a:p>
          <a:p>
            <a:pPr algn="r"/>
            <a:r>
              <a:rPr lang="en-US" sz="1200" dirty="0">
                <a:solidFill>
                  <a:srgbClr val="909192"/>
                </a:solidFill>
                <a:latin typeface="YWFT Ultramagnetic Light" charset="0"/>
                <a:ea typeface="YWFT Ultramagnetic Light" charset="0"/>
                <a:cs typeface="YWFT Ultramagnetic Light" charset="0"/>
              </a:rPr>
              <a:t> judging process</a:t>
            </a:r>
          </a:p>
          <a:p>
            <a:pPr algn="r"/>
            <a:r>
              <a:rPr lang="en-US" sz="1200" dirty="0">
                <a:solidFill>
                  <a:srgbClr val="909192"/>
                </a:solidFill>
                <a:latin typeface="YWFT Ultramagnetic Light" charset="0"/>
                <a:ea typeface="YWFT Ultramagnetic Light" charset="0"/>
                <a:cs typeface="YWFT Ultramagnetic Light" charset="0"/>
              </a:rPr>
              <a:t>general entry requirements</a:t>
            </a:r>
          </a:p>
          <a:p>
            <a:pPr algn="r"/>
            <a:r>
              <a:rPr lang="en-US" sz="1200" dirty="0">
                <a:solidFill>
                  <a:srgbClr val="909192"/>
                </a:solidFill>
                <a:latin typeface="YWFT Ultramagnetic Light" charset="0"/>
                <a:ea typeface="YWFT Ultramagnetic Light" charset="0"/>
                <a:cs typeface="YWFT Ultramagnetic Light" charset="0"/>
              </a:rPr>
              <a:t>submission materials guidelines</a:t>
            </a:r>
          </a:p>
          <a:p>
            <a:pPr algn="r"/>
            <a:r>
              <a:rPr lang="en-US" sz="1200" dirty="0">
                <a:solidFill>
                  <a:srgbClr val="909192"/>
                </a:solidFill>
                <a:latin typeface="YWFT Ultramagnetic Light" charset="0"/>
                <a:ea typeface="YWFT Ultramagnetic Light" charset="0"/>
                <a:cs typeface="YWFT Ultramagnetic Light" charset="0"/>
              </a:rPr>
              <a:t>categories: definitions, eligibility, requirements &amp; judging criteria</a:t>
            </a:r>
          </a:p>
        </p:txBody>
      </p:sp>
      <p:sp>
        <p:nvSpPr>
          <p:cNvPr id="4" name="TextBox 3"/>
          <p:cNvSpPr txBox="1"/>
          <p:nvPr/>
        </p:nvSpPr>
        <p:spPr>
          <a:xfrm>
            <a:off x="731246" y="1112496"/>
            <a:ext cx="8351274" cy="1908215"/>
          </a:xfrm>
          <a:prstGeom prst="rect">
            <a:avLst/>
          </a:prstGeom>
          <a:noFill/>
        </p:spPr>
        <p:txBody>
          <a:bodyPr wrap="square" rtlCol="0">
            <a:spAutoFit/>
          </a:bodyPr>
          <a:lstStyle/>
          <a:p>
            <a:pPr algn="ctr"/>
            <a:r>
              <a:rPr lang="en-US" sz="6000" dirty="0">
                <a:solidFill>
                  <a:srgbClr val="B53D6B"/>
                </a:solidFill>
                <a:latin typeface="YWFT Ultramagnetic" charset="0"/>
              </a:rPr>
              <a:t>INDIE AWARDS 2026</a:t>
            </a:r>
          </a:p>
          <a:p>
            <a:pPr algn="ctr"/>
            <a:r>
              <a:rPr lang="en-US" sz="3000" dirty="0">
                <a:solidFill>
                  <a:schemeClr val="bg1">
                    <a:lumMod val="50000"/>
                  </a:schemeClr>
                </a:solidFill>
                <a:latin typeface="YWFT Ultramagnetic" charset="0"/>
                <a:hlinkClick r:id="rId3"/>
              </a:rPr>
              <a:t>www.IndieAwards.global</a:t>
            </a:r>
            <a:endParaRPr lang="en-US" sz="3000" dirty="0">
              <a:solidFill>
                <a:schemeClr val="bg1">
                  <a:lumMod val="50000"/>
                </a:schemeClr>
              </a:solidFill>
              <a:latin typeface="YWFT Ultramagnetic" charset="0"/>
            </a:endParaRPr>
          </a:p>
          <a:p>
            <a:pPr algn="ctr"/>
            <a:r>
              <a:rPr lang="en-US" sz="2800" dirty="0">
                <a:solidFill>
                  <a:srgbClr val="FF6600"/>
                </a:solidFill>
                <a:latin typeface="YWFT Ultramagnetic" charset="0"/>
              </a:rPr>
              <a:t>rules and requirements &amp; categories</a:t>
            </a:r>
          </a:p>
        </p:txBody>
      </p:sp>
      <p:sp>
        <p:nvSpPr>
          <p:cNvPr id="7" name="Rectangle 6">
            <a:extLst>
              <a:ext uri="{FF2B5EF4-FFF2-40B4-BE49-F238E27FC236}">
                <a16:creationId xmlns:a16="http://schemas.microsoft.com/office/drawing/2014/main" id="{9146AD21-6FF5-FE44-B249-EE909CD842C2}"/>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14653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339B99"/>
                </a:solidFill>
                <a:latin typeface="YWFT Ultramagnetic" charset="0"/>
                <a:ea typeface="YWFT Ultramagnetic" charset="0"/>
                <a:cs typeface="YWFT Ultramagnetic" charset="0"/>
              </a:rPr>
              <a:t>PR EFFECTIVENESS 2026</a:t>
            </a:r>
          </a:p>
        </p:txBody>
      </p:sp>
      <p:sp>
        <p:nvSpPr>
          <p:cNvPr id="10" name="Rectangle 9"/>
          <p:cNvSpPr/>
          <p:nvPr/>
        </p:nvSpPr>
        <p:spPr>
          <a:xfrm>
            <a:off x="1111177"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16" name="TextBox 15"/>
          <p:cNvSpPr txBox="1"/>
          <p:nvPr/>
        </p:nvSpPr>
        <p:spPr>
          <a:xfrm>
            <a:off x="1121906" y="856033"/>
            <a:ext cx="3543209" cy="1754326"/>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PR has become a more diverse discipline over the years and is now often now implemented to create significant impact to support wider campaigns, advertising and marketing. Whether it be PR as a stand-alone activity or the inclusion of first-class PR – this category is about demonstrating how effective communication can generate significant impact. Whether that be to gain trust, change </a:t>
            </a:r>
            <a:r>
              <a:rPr lang="en-US" sz="900" dirty="0" err="1">
                <a:solidFill>
                  <a:srgbClr val="339B99"/>
                </a:solidFill>
                <a:latin typeface="YWFT Ultramagnetic Light" charset="0"/>
                <a:ea typeface="YWFT Ultramagnetic Light" charset="0"/>
                <a:cs typeface="YWFT Ultramagnetic Light" charset="0"/>
              </a:rPr>
              <a:t>behaviour</a:t>
            </a:r>
            <a:r>
              <a:rPr lang="en-US" sz="900" dirty="0">
                <a:solidFill>
                  <a:srgbClr val="339B99"/>
                </a:solidFill>
                <a:latin typeface="YWFT Ultramagnetic Light" charset="0"/>
                <a:ea typeface="YWFT Ultramagnetic Light" charset="0"/>
                <a:cs typeface="YWFT Ultramagnetic Light" charset="0"/>
              </a:rPr>
              <a:t>, highlight a cause or generate interest. This category is primarily about those activities which have had significant and tangible impact on the connected audience and the wider community. This work can be from an agency for a charity, not for profile </a:t>
            </a:r>
            <a:r>
              <a:rPr lang="en-US" sz="900" dirty="0" err="1">
                <a:solidFill>
                  <a:srgbClr val="339B99"/>
                </a:solidFill>
                <a:latin typeface="YWFT Ultramagnetic Light" charset="0"/>
                <a:ea typeface="YWFT Ultramagnetic Light" charset="0"/>
                <a:cs typeface="YWFT Ultramagnetic Light" charset="0"/>
              </a:rPr>
              <a:t>organisation</a:t>
            </a:r>
            <a:r>
              <a:rPr lang="en-US" sz="900" dirty="0">
                <a:solidFill>
                  <a:srgbClr val="339B99"/>
                </a:solidFill>
                <a:latin typeface="YWFT Ultramagnetic Light" charset="0"/>
                <a:ea typeface="YWFT Ultramagnetic Light" charset="0"/>
                <a:cs typeface="YWFT Ultramagnetic Light" charset="0"/>
              </a:rPr>
              <a:t> or an NGO but specifically related to Public Relations activity.</a:t>
            </a:r>
          </a:p>
          <a:p>
            <a:endParaRPr lang="en-US" sz="900" dirty="0">
              <a:solidFill>
                <a:srgbClr val="339B99"/>
              </a:solidFill>
              <a:latin typeface="+mj-lt"/>
            </a:endParaRPr>
          </a:p>
        </p:txBody>
      </p:sp>
      <p:sp>
        <p:nvSpPr>
          <p:cNvPr id="17" name="TextBox 16"/>
          <p:cNvSpPr txBox="1"/>
          <p:nvPr/>
        </p:nvSpPr>
        <p:spPr>
          <a:xfrm>
            <a:off x="5330245" y="903317"/>
            <a:ext cx="3543210" cy="1477328"/>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Open to all </a:t>
            </a:r>
            <a:r>
              <a:rPr lang="en-US" sz="900" b="1" dirty="0">
                <a:solidFill>
                  <a:srgbClr val="339B99"/>
                </a:solidFill>
                <a:latin typeface="YWFT Ultramagnetic Light" charset="0"/>
                <a:ea typeface="YWFT Ultramagnetic Light" charset="0"/>
                <a:cs typeface="YWFT Ultramagnetic Light" charset="0"/>
              </a:rPr>
              <a:t>independent</a:t>
            </a:r>
            <a:r>
              <a:rPr lang="en-US" sz="900" dirty="0">
                <a:solidFill>
                  <a:srgbClr val="339B99"/>
                </a:solidFill>
                <a:latin typeface="YWFT Ultramagnetic Light" charset="0"/>
                <a:ea typeface="YWFT Ultramagnetic Light" charset="0"/>
                <a:cs typeface="YWFT Ultramagnetic Light" charset="0"/>
              </a:rPr>
              <a:t> agencies (as defined in the Rules &amp; Terms) involved in the use of PR for communications purposes around the world: agencies of any specialism, including but not limited to PR and Public Affairs consultancies, digital and social media agencies, etc..</a:t>
            </a:r>
          </a:p>
          <a:p>
            <a:endParaRPr lang="en-US" sz="900" dirty="0">
              <a:solidFill>
                <a:srgbClr val="339B99"/>
              </a:solidFill>
              <a:latin typeface="YWFT Ultramagnetic Light" charset="0"/>
              <a:ea typeface="YWFT Ultramagnetic Light" charset="0"/>
              <a:cs typeface="YWFT Ultramagnetic Light" charset="0"/>
            </a:endParaRPr>
          </a:p>
          <a:p>
            <a:r>
              <a:rPr lang="en-US" sz="900" dirty="0">
                <a:solidFill>
                  <a:srgbClr val="339B99"/>
                </a:solidFill>
                <a:latin typeface="YWFT Ultramagnetic Light" charset="0"/>
                <a:ea typeface="YWFT Ultramagnetic Light" charset="0"/>
                <a:cs typeface="YWFT Ultramagnetic Light" charset="0"/>
              </a:rPr>
              <a:t>Work in any sector, any specialism, and </a:t>
            </a:r>
            <a:r>
              <a:rPr lang="en-US" sz="900" dirty="0" err="1">
                <a:solidFill>
                  <a:srgbClr val="339B99"/>
                </a:solidFill>
                <a:latin typeface="YWFT Ultramagnetic Light" charset="0"/>
                <a:ea typeface="YWFT Ultramagnetic Light" charset="0"/>
                <a:cs typeface="YWFT Ultramagnetic Light" charset="0"/>
              </a:rPr>
              <a:t>utilising</a:t>
            </a:r>
            <a:r>
              <a:rPr lang="en-US" sz="900" dirty="0">
                <a:solidFill>
                  <a:srgbClr val="339B99"/>
                </a:solidFill>
                <a:latin typeface="YWFT Ultramagnetic Light" charset="0"/>
                <a:ea typeface="YWFT Ultramagnetic Light" charset="0"/>
                <a:cs typeface="YWFT Ultramagnetic Light" charset="0"/>
              </a:rPr>
              <a:t> any medium is eligible for submission.</a:t>
            </a:r>
          </a:p>
          <a:p>
            <a:endParaRPr lang="en-US" sz="900" dirty="0">
              <a:solidFill>
                <a:srgbClr val="339B99"/>
              </a:solidFill>
              <a:latin typeface="YWFT Ultramagnetic Light" charset="0"/>
              <a:ea typeface="YWFT Ultramagnetic Light" charset="0"/>
              <a:cs typeface="YWFT Ultramagnetic Light" charset="0"/>
            </a:endParaRPr>
          </a:p>
          <a:p>
            <a:r>
              <a:rPr lang="en-US" sz="900" dirty="0">
                <a:solidFill>
                  <a:srgbClr val="339B99"/>
                </a:solidFill>
                <a:latin typeface="YWFT Ultramagnetic Light" charset="0"/>
                <a:ea typeface="YWFT Ultramagnetic Light" charset="0"/>
                <a:cs typeface="YWFT Ultramagnetic Light" charset="0"/>
              </a:rPr>
              <a:t>Entries must be of campaigns led by PR/earned media </a:t>
            </a:r>
            <a:r>
              <a:rPr lang="en-US" sz="900" b="1" dirty="0">
                <a:solidFill>
                  <a:srgbClr val="339B99"/>
                </a:solidFill>
                <a:latin typeface="YWFT Ultramagnetic Light" charset="0"/>
                <a:ea typeface="YWFT Ultramagnetic Light" charset="0"/>
                <a:cs typeface="YWFT Ultramagnetic Light" charset="0"/>
              </a:rPr>
              <a:t>OR</a:t>
            </a:r>
            <a:r>
              <a:rPr lang="en-US" sz="900" dirty="0">
                <a:solidFill>
                  <a:srgbClr val="339B99"/>
                </a:solidFill>
                <a:latin typeface="YWFT Ultramagnetic Light" charset="0"/>
                <a:ea typeface="YWFT Ultramagnetic Light" charset="0"/>
                <a:cs typeface="YWFT Ultramagnetic Light" charset="0"/>
              </a:rPr>
              <a:t> of campaigns with exceptional examples of PR/earned media</a:t>
            </a:r>
          </a:p>
        </p:txBody>
      </p:sp>
      <p:sp>
        <p:nvSpPr>
          <p:cNvPr id="18" name="TextBox 17"/>
          <p:cNvSpPr txBox="1"/>
          <p:nvPr/>
        </p:nvSpPr>
        <p:spPr>
          <a:xfrm>
            <a:off x="1107947" y="2691968"/>
            <a:ext cx="3510990" cy="1477328"/>
          </a:xfrm>
          <a:prstGeom prst="rect">
            <a:avLst/>
          </a:prstGeom>
          <a:noFill/>
        </p:spPr>
        <p:txBody>
          <a:bodyPr wrap="square" rtlCol="0" anchor="ctr">
            <a:spAutoFit/>
          </a:bodyPr>
          <a:lstStyle/>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Original objectives, and evidence of the strategy and pre-activity research (30%)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Originality of idea/approach (20%)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Quality of execution and the scale of the effectiveness of that activity (35%)</a:t>
            </a:r>
            <a:br>
              <a:rPr lang="en-US" sz="900" dirty="0">
                <a:solidFill>
                  <a:srgbClr val="339B99"/>
                </a:solidFill>
                <a:latin typeface="YWFT Ultramagnetic Light" charset="0"/>
                <a:ea typeface="YWFT Ultramagnetic Light" charset="0"/>
                <a:cs typeface="YWFT Ultramagnetic Light" charset="0"/>
              </a:rPr>
            </a:b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Documented Results and/or the Judges’ Evaluation of Likely Effectiveness (15%)</a:t>
            </a:r>
          </a:p>
        </p:txBody>
      </p:sp>
      <p:sp>
        <p:nvSpPr>
          <p:cNvPr id="19" name="TextBox 18"/>
          <p:cNvSpPr txBox="1"/>
          <p:nvPr/>
        </p:nvSpPr>
        <p:spPr>
          <a:xfrm>
            <a:off x="5309229" y="2657273"/>
            <a:ext cx="3510551" cy="1615827"/>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339B99"/>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dirty="0">
                <a:solidFill>
                  <a:srgbClr val="339B99"/>
                </a:solidFill>
                <a:latin typeface="YWFT Ultramagnetic Light" charset="0"/>
                <a:ea typeface="YWFT Ultramagnetic Light" charset="0"/>
                <a:cs typeface="YWFT Ultramagnetic Light" charset="0"/>
              </a:rPr>
              <a:t>Case films: Video up to 3-minutes long; </a:t>
            </a:r>
            <a:r>
              <a:rPr lang="en-US" sz="900" dirty="0">
                <a:solidFill>
                  <a:srgbClr val="339B99"/>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339B99"/>
              </a:solidFill>
              <a:latin typeface="YWFT Ultramagnetic Light" charset="0"/>
              <a:ea typeface="YWFT Ultramagnetic Light" charset="0"/>
              <a:cs typeface="YWFT Ultramagnetic Light" charset="0"/>
              <a:sym typeface="Wingdings"/>
            </a:endParaRPr>
          </a:p>
          <a:p>
            <a:r>
              <a:rPr lang="en-US" sz="900" dirty="0">
                <a:solidFill>
                  <a:srgbClr val="339B99"/>
                </a:solidFill>
                <a:latin typeface="YWFT Ultramagnetic Light" charset="0"/>
                <a:ea typeface="YWFT Ultramagnetic Light" charset="0"/>
                <a:cs typeface="YWFT Ultramagnetic Light" charset="0"/>
                <a:sym typeface="Wingdings"/>
              </a:rPr>
              <a:t>You may also submit additional relevant supporting materials.</a:t>
            </a:r>
            <a:r>
              <a:rPr lang="en-GB" sz="900" dirty="0">
                <a:solidFill>
                  <a:srgbClr val="339B99"/>
                </a:solidFill>
                <a:latin typeface="YWFT Ultramagnetic Light" charset="0"/>
                <a:ea typeface="YWFT Ultramagnetic Light" charset="0"/>
                <a:cs typeface="YWFT Ultramagnetic Light" charset="0"/>
              </a:rPr>
              <a:t> This could include a video or case history if you’ve not included it above</a:t>
            </a:r>
            <a:endParaRPr lang="en-US" sz="900" dirty="0">
              <a:solidFill>
                <a:srgbClr val="339B99"/>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Max 250MB</a:t>
            </a:r>
          </a:p>
          <a:p>
            <a:endParaRPr lang="en-US" sz="900" dirty="0">
              <a:solidFill>
                <a:srgbClr val="339B99"/>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339B99"/>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dirty="0">
                <a:solidFill>
                  <a:srgbClr val="339B99"/>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339B99"/>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339B99"/>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2" name="Rectangle 21"/>
          <p:cNvSpPr/>
          <p:nvPr/>
        </p:nvSpPr>
        <p:spPr>
          <a:xfrm>
            <a:off x="5306879" y="899501"/>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8FBBA6"/>
              </a:solidFill>
              <a:latin typeface="+mj-lt"/>
            </a:endParaRPr>
          </a:p>
        </p:txBody>
      </p:sp>
      <p:sp>
        <p:nvSpPr>
          <p:cNvPr id="23" name="Rectangle 22"/>
          <p:cNvSpPr/>
          <p:nvPr/>
        </p:nvSpPr>
        <p:spPr>
          <a:xfrm>
            <a:off x="1107947" y="899500"/>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 name="Rectangle 1">
            <a:extLst>
              <a:ext uri="{FF2B5EF4-FFF2-40B4-BE49-F238E27FC236}">
                <a16:creationId xmlns:a16="http://schemas.microsoft.com/office/drawing/2014/main" id="{DC52F832-B2C4-FB9D-5717-71BD763EA9F6}"/>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3846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FF6600"/>
                </a:solidFill>
                <a:latin typeface="YWFT Ultramagnetic" charset="0"/>
                <a:ea typeface="YWFT Ultramagnetic" charset="0"/>
                <a:cs typeface="YWFT Ultramagnetic" charset="0"/>
              </a:rPr>
              <a:t>MEDIA EFFECTIVENESS 2026</a:t>
            </a:r>
          </a:p>
        </p:txBody>
      </p:sp>
      <p:sp>
        <p:nvSpPr>
          <p:cNvPr id="10" name="Rectangle 9"/>
          <p:cNvSpPr/>
          <p:nvPr/>
        </p:nvSpPr>
        <p:spPr>
          <a:xfrm>
            <a:off x="1111177"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16" name="TextBox 15"/>
          <p:cNvSpPr txBox="1"/>
          <p:nvPr/>
        </p:nvSpPr>
        <p:spPr>
          <a:xfrm>
            <a:off x="1122860" y="869253"/>
            <a:ext cx="3543209" cy="1754326"/>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Demonstrable exceptional excellence in media planning, buying and execution which led to measurable success for a client. Whether through increased brand awareness, customer engagement, sales of products or services or amplification of a cause. Entries should detail a specific campaign where media efforts were the driving force behind the campaign’s success. Judges will be looking for evidence of how the planning and execution of this media had a significant impact on the original objectives. From innovative media mixes, precise audience targeting, use of data, budget efficiency, innovative ideas and exceeding expectations, please evidence how your agency’s approach to media gave outstanding results.</a:t>
            </a:r>
          </a:p>
          <a:p>
            <a:endParaRPr lang="en-US" sz="900" dirty="0">
              <a:solidFill>
                <a:srgbClr val="FF6600"/>
              </a:solidFill>
              <a:latin typeface="+mj-lt"/>
            </a:endParaRPr>
          </a:p>
        </p:txBody>
      </p:sp>
      <p:sp>
        <p:nvSpPr>
          <p:cNvPr id="17" name="TextBox 16"/>
          <p:cNvSpPr txBox="1"/>
          <p:nvPr/>
        </p:nvSpPr>
        <p:spPr>
          <a:xfrm>
            <a:off x="5330245" y="875785"/>
            <a:ext cx="3543210" cy="1200329"/>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Open to all </a:t>
            </a:r>
            <a:r>
              <a:rPr lang="en-US" sz="900" b="1" dirty="0">
                <a:solidFill>
                  <a:srgbClr val="FF6600"/>
                </a:solidFill>
                <a:latin typeface="YWFT Ultramagnetic Light" charset="0"/>
                <a:ea typeface="YWFT Ultramagnetic Light" charset="0"/>
                <a:cs typeface="YWFT Ultramagnetic Light" charset="0"/>
              </a:rPr>
              <a:t>independent</a:t>
            </a:r>
            <a:r>
              <a:rPr lang="en-US" sz="900" dirty="0">
                <a:solidFill>
                  <a:srgbClr val="FF6600"/>
                </a:solidFill>
                <a:latin typeface="YWFT Ultramagnetic Light" charset="0"/>
                <a:ea typeface="YWFT Ultramagnetic Light" charset="0"/>
                <a:cs typeface="YWFT Ultramagnetic Light" charset="0"/>
              </a:rPr>
              <a:t> agencies (as defined in the Rules &amp; Terms) involved in the use of planning and/or buying Media for communications purposes around the world: agencies of any specialism, including but not limited to, media consultancies, digital and social media agencies.</a:t>
            </a:r>
          </a:p>
          <a:p>
            <a:endParaRPr lang="en-US" sz="900" dirty="0">
              <a:solidFill>
                <a:srgbClr val="FF6600"/>
              </a:solidFill>
              <a:latin typeface="YWFT Ultramagnetic Light" charset="0"/>
              <a:ea typeface="YWFT Ultramagnetic Light" charset="0"/>
              <a:cs typeface="YWFT Ultramagnetic Light" charset="0"/>
            </a:endParaRPr>
          </a:p>
          <a:p>
            <a:r>
              <a:rPr lang="en-US" sz="900" dirty="0">
                <a:solidFill>
                  <a:srgbClr val="FF6600"/>
                </a:solidFill>
                <a:latin typeface="YWFT Ultramagnetic Light" charset="0"/>
                <a:ea typeface="YWFT Ultramagnetic Light" charset="0"/>
                <a:cs typeface="YWFT Ultramagnetic Light" charset="0"/>
              </a:rPr>
              <a:t>Work in any sector (FMCG, B2B, </a:t>
            </a:r>
            <a:r>
              <a:rPr lang="en-US" sz="900" dirty="0" err="1">
                <a:solidFill>
                  <a:srgbClr val="FF6600"/>
                </a:solidFill>
                <a:latin typeface="YWFT Ultramagnetic Light" charset="0"/>
                <a:ea typeface="YWFT Ultramagnetic Light" charset="0"/>
                <a:cs typeface="YWFT Ultramagnetic Light" charset="0"/>
              </a:rPr>
              <a:t>etc</a:t>
            </a:r>
            <a:r>
              <a:rPr lang="en-US" sz="900" dirty="0">
                <a:solidFill>
                  <a:srgbClr val="FF6600"/>
                </a:solidFill>
                <a:latin typeface="YWFT Ultramagnetic Light" charset="0"/>
                <a:ea typeface="YWFT Ultramagnetic Light" charset="0"/>
                <a:cs typeface="YWFT Ultramagnetic Light" charset="0"/>
              </a:rPr>
              <a:t>), and </a:t>
            </a:r>
            <a:r>
              <a:rPr lang="en-US" sz="900" dirty="0" err="1">
                <a:solidFill>
                  <a:srgbClr val="FF6600"/>
                </a:solidFill>
                <a:latin typeface="YWFT Ultramagnetic Light" charset="0"/>
                <a:ea typeface="YWFT Ultramagnetic Light" charset="0"/>
                <a:cs typeface="YWFT Ultramagnetic Light" charset="0"/>
              </a:rPr>
              <a:t>utilising</a:t>
            </a:r>
            <a:r>
              <a:rPr lang="en-US" sz="900" dirty="0">
                <a:solidFill>
                  <a:srgbClr val="FF6600"/>
                </a:solidFill>
                <a:latin typeface="YWFT Ultramagnetic Light" charset="0"/>
                <a:ea typeface="YWFT Ultramagnetic Light" charset="0"/>
                <a:cs typeface="YWFT Ultramagnetic Light" charset="0"/>
              </a:rPr>
              <a:t> any medium (TV, radio, cinema, digital, </a:t>
            </a:r>
            <a:r>
              <a:rPr lang="en-US" sz="900" dirty="0" err="1">
                <a:solidFill>
                  <a:srgbClr val="FF6600"/>
                </a:solidFill>
                <a:latin typeface="YWFT Ultramagnetic Light" charset="0"/>
                <a:ea typeface="YWFT Ultramagnetic Light" charset="0"/>
                <a:cs typeface="YWFT Ultramagnetic Light" charset="0"/>
              </a:rPr>
              <a:t>etc</a:t>
            </a:r>
            <a:r>
              <a:rPr lang="en-US" sz="900" dirty="0">
                <a:solidFill>
                  <a:srgbClr val="FF6600"/>
                </a:solidFill>
                <a:latin typeface="YWFT Ultramagnetic Light" charset="0"/>
                <a:ea typeface="YWFT Ultramagnetic Light" charset="0"/>
                <a:cs typeface="YWFT Ultramagnetic Light" charset="0"/>
              </a:rPr>
              <a:t>) is eligible for submission.</a:t>
            </a:r>
          </a:p>
        </p:txBody>
      </p:sp>
      <p:sp>
        <p:nvSpPr>
          <p:cNvPr id="18" name="TextBox 17"/>
          <p:cNvSpPr txBox="1"/>
          <p:nvPr/>
        </p:nvSpPr>
        <p:spPr>
          <a:xfrm>
            <a:off x="1158846" y="2852407"/>
            <a:ext cx="3510990" cy="1338828"/>
          </a:xfrm>
          <a:prstGeom prst="rect">
            <a:avLst/>
          </a:prstGeom>
          <a:noFill/>
        </p:spPr>
        <p:txBody>
          <a:bodyPr wrap="square" rtlCol="0" anchor="ctr">
            <a:spAutoFit/>
          </a:bodyPr>
          <a:lstStyle/>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Original Objectives, Insight, Strategy, and Innovative Ideas (30%)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Quality of Execution and Implementation (20%)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Documented Results and/or the Judges’ Evaluation of Likely Effectiveness (40%)</a:t>
            </a:r>
          </a:p>
          <a:p>
            <a:endParaRPr lang="en-US" sz="900" dirty="0">
              <a:solidFill>
                <a:srgbClr val="FF6600"/>
              </a:solidFill>
              <a:latin typeface="YWFT Ultramagnetic Light" charset="0"/>
              <a:ea typeface="YWFT Ultramagnetic Light" charset="0"/>
              <a:cs typeface="YWFT Ultramagnetic Light" charset="0"/>
            </a:endParaRPr>
          </a:p>
          <a:p>
            <a:r>
              <a:rPr lang="en-US" sz="900" dirty="0">
                <a:solidFill>
                  <a:srgbClr val="FF6600"/>
                </a:solidFill>
                <a:latin typeface="YWFT Ultramagnetic Light" charset="0"/>
                <a:ea typeface="YWFT Ultramagnetic Light" charset="0"/>
                <a:cs typeface="YWFT Ultramagnetic Light" charset="0"/>
              </a:rPr>
              <a:t>4)      Client feedback and satisfaction and/or impact of the campaign   </a:t>
            </a:r>
          </a:p>
          <a:p>
            <a:r>
              <a:rPr lang="en-US" sz="900" dirty="0">
                <a:solidFill>
                  <a:srgbClr val="FF6600"/>
                </a:solidFill>
                <a:latin typeface="YWFT Ultramagnetic Light" charset="0"/>
                <a:ea typeface="YWFT Ultramagnetic Light" charset="0"/>
                <a:cs typeface="YWFT Ultramagnetic Light" charset="0"/>
              </a:rPr>
              <a:t>          (10%)</a:t>
            </a:r>
          </a:p>
        </p:txBody>
      </p:sp>
      <p:sp>
        <p:nvSpPr>
          <p:cNvPr id="19" name="TextBox 18"/>
          <p:cNvSpPr txBox="1"/>
          <p:nvPr/>
        </p:nvSpPr>
        <p:spPr>
          <a:xfrm>
            <a:off x="5309229" y="2727294"/>
            <a:ext cx="3510551" cy="1631216"/>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FF6600"/>
                </a:solidFill>
                <a:latin typeface="YWFT Ultramagnetic Light" charset="0"/>
                <a:ea typeface="YWFT Ultramagnetic Light" charset="0"/>
                <a:cs typeface="YWFT Ultramagnetic Light" charset="0"/>
              </a:rPr>
              <a:t>Case study: Max 950 words; PDF, DOC(X), PPT(X)</a:t>
            </a:r>
          </a:p>
          <a:p>
            <a:pPr marL="171450" indent="-171450">
              <a:buFont typeface="Arial" charset="0"/>
              <a:buChar char="•"/>
            </a:pPr>
            <a:r>
              <a:rPr lang="en-US" sz="100" dirty="0">
                <a:solidFill>
                  <a:srgbClr val="FF6600"/>
                </a:solidFill>
                <a:latin typeface="YWFT Ultramagnetic Light" charset="0"/>
                <a:ea typeface="YWFT Ultramagnetic Light" charset="0"/>
                <a:cs typeface="YWFT Ultramagnetic Light" charset="0"/>
              </a:rPr>
              <a:t>	</a:t>
            </a:r>
            <a:endParaRPr lang="en-US" sz="900" dirty="0">
              <a:solidFill>
                <a:srgbClr val="FF6600"/>
              </a:solidFill>
              <a:latin typeface="YWFT Ultramagnetic Light" charset="0"/>
              <a:ea typeface="YWFT Ultramagnetic Light" charset="0"/>
              <a:cs typeface="YWFT Ultramagnetic Light" charset="0"/>
            </a:endParaRPr>
          </a:p>
          <a:p>
            <a:pPr marL="228600" indent="-228600">
              <a:buFont typeface="Arial" charset="0"/>
              <a:buChar char="•"/>
            </a:pPr>
            <a:r>
              <a:rPr lang="en-US" sz="900" dirty="0">
                <a:solidFill>
                  <a:srgbClr val="FF6600"/>
                </a:solidFill>
                <a:latin typeface="YWFT Ultramagnetic Light" charset="0"/>
                <a:ea typeface="YWFT Ultramagnetic Light" charset="0"/>
                <a:cs typeface="YWFT Ultramagnetic Light" charset="0"/>
              </a:rPr>
              <a:t>Case films: Video up to 3-minutes long; </a:t>
            </a:r>
            <a:r>
              <a:rPr lang="en-US" sz="900" dirty="0">
                <a:solidFill>
                  <a:srgbClr val="FF6600"/>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FF6600"/>
              </a:solidFill>
              <a:latin typeface="YWFT Ultramagnetic Light" charset="0"/>
              <a:ea typeface="YWFT Ultramagnetic Light" charset="0"/>
              <a:cs typeface="YWFT Ultramagnetic Light" charset="0"/>
              <a:sym typeface="Wingdings"/>
            </a:endParaRPr>
          </a:p>
          <a:p>
            <a:r>
              <a:rPr lang="en-US" sz="900" dirty="0">
                <a:solidFill>
                  <a:srgbClr val="FF6600"/>
                </a:solidFill>
                <a:latin typeface="YWFT Ultramagnetic Light" charset="0"/>
                <a:ea typeface="YWFT Ultramagnetic Light" charset="0"/>
                <a:cs typeface="YWFT Ultramagnetic Light" charset="0"/>
                <a:sym typeface="Wingdings"/>
              </a:rPr>
              <a:t>You may also submit additional relevant supporting materials. </a:t>
            </a:r>
            <a:r>
              <a:rPr lang="en-GB" sz="900" dirty="0">
                <a:solidFill>
                  <a:srgbClr val="FF6600"/>
                </a:solidFill>
                <a:latin typeface="YWFT Ultramagnetic Light" charset="0"/>
                <a:ea typeface="YWFT Ultramagnetic Light" charset="0"/>
                <a:cs typeface="YWFT Ultramagnetic Light" charset="0"/>
              </a:rPr>
              <a:t>This could include a video or case history if you’ve not included it above</a:t>
            </a:r>
            <a:endParaRPr lang="en-US" sz="900" dirty="0">
              <a:solidFill>
                <a:srgbClr val="FF6600"/>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Max 250MB</a:t>
            </a:r>
          </a:p>
          <a:p>
            <a:endParaRPr lang="en-US" sz="900" dirty="0">
              <a:solidFill>
                <a:srgbClr val="FF6600"/>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2" name="Rectangle 21"/>
          <p:cNvSpPr/>
          <p:nvPr/>
        </p:nvSpPr>
        <p:spPr>
          <a:xfrm>
            <a:off x="5306879" y="899501"/>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909192"/>
              </a:solidFill>
              <a:latin typeface="+mj-lt"/>
            </a:endParaRPr>
          </a:p>
        </p:txBody>
      </p:sp>
      <p:sp>
        <p:nvSpPr>
          <p:cNvPr id="23" name="Rectangle 22"/>
          <p:cNvSpPr/>
          <p:nvPr/>
        </p:nvSpPr>
        <p:spPr>
          <a:xfrm>
            <a:off x="1107947" y="899500"/>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FF6600"/>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 name="Rectangle 1">
            <a:extLst>
              <a:ext uri="{FF2B5EF4-FFF2-40B4-BE49-F238E27FC236}">
                <a16:creationId xmlns:a16="http://schemas.microsoft.com/office/drawing/2014/main" id="{D1B2E7D8-B27D-B07F-13F3-4AE1C712F10C}"/>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7713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6D8BF"/>
                </a:solidFill>
                <a:latin typeface="YWFT Ultramagnetic" charset="0"/>
                <a:ea typeface="YWFT Ultramagnetic" charset="0"/>
                <a:cs typeface="YWFT Ultramagnetic" charset="0"/>
              </a:rPr>
              <a:t>PUBLIC GOOD AWARD 2026</a:t>
            </a:r>
          </a:p>
        </p:txBody>
      </p:sp>
      <p:sp>
        <p:nvSpPr>
          <p:cNvPr id="10" name="Rectangle 9"/>
          <p:cNvSpPr/>
          <p:nvPr/>
        </p:nvSpPr>
        <p:spPr>
          <a:xfrm>
            <a:off x="1111177"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971493"/>
            <a:ext cx="3543209" cy="1338828"/>
          </a:xfrm>
          <a:prstGeom prst="rect">
            <a:avLst/>
          </a:prstGeom>
          <a:noFill/>
        </p:spPr>
        <p:txBody>
          <a:bodyPr wrap="square" rtlCol="0" anchor="ctr">
            <a:spAutoFit/>
          </a:bodyPr>
          <a:lstStyle/>
          <a:p>
            <a:r>
              <a:rPr lang="en-US" sz="900">
                <a:solidFill>
                  <a:srgbClr val="A6D8BF"/>
                </a:solidFill>
                <a:latin typeface="YWFT Ultramagnetic Light" charset="0"/>
                <a:ea typeface="YWFT Ultramagnetic Light" charset="0"/>
                <a:cs typeface="YWFT Ultramagnetic Light" charset="0"/>
              </a:rPr>
              <a:t>A marketing, promotional or PR campaign in any discipline (creative, media, PR) or multiple disciplines, commissioned and produced for the public good, rather than for commercial objectives. </a:t>
            </a:r>
          </a:p>
          <a:p>
            <a:endParaRPr lang="en-US" sz="900">
              <a:solidFill>
                <a:srgbClr val="A6D8BF"/>
              </a:solidFill>
              <a:latin typeface="YWFT Ultramagnetic Light" charset="0"/>
              <a:ea typeface="YWFT Ultramagnetic Light" charset="0"/>
              <a:cs typeface="YWFT Ultramagnetic Light" charset="0"/>
            </a:endParaRPr>
          </a:p>
          <a:p>
            <a:r>
              <a:rPr lang="en-US" sz="900">
                <a:solidFill>
                  <a:srgbClr val="A6D8BF"/>
                </a:solidFill>
                <a:latin typeface="YWFT Ultramagnetic Light" charset="0"/>
                <a:ea typeface="YWFT Ultramagnetic Light" charset="0"/>
                <a:cs typeface="YWFT Ultramagnetic Light" charset="0"/>
              </a:rPr>
              <a:t>Work commissioned by and for a charity, not-for-profit </a:t>
            </a:r>
            <a:r>
              <a:rPr lang="en-US" sz="900" err="1">
                <a:solidFill>
                  <a:srgbClr val="A6D8BF"/>
                </a:solidFill>
                <a:latin typeface="YWFT Ultramagnetic Light" charset="0"/>
                <a:ea typeface="YWFT Ultramagnetic Light" charset="0"/>
                <a:cs typeface="YWFT Ultramagnetic Light" charset="0"/>
              </a:rPr>
              <a:t>organisation</a:t>
            </a:r>
            <a:r>
              <a:rPr lang="en-US" sz="900">
                <a:solidFill>
                  <a:srgbClr val="A6D8BF"/>
                </a:solidFill>
                <a:latin typeface="YWFT Ultramagnetic Light" charset="0"/>
                <a:ea typeface="YWFT Ultramagnetic Light" charset="0"/>
                <a:cs typeface="YWFT Ultramagnetic Light" charset="0"/>
              </a:rPr>
              <a:t> or NGO, provided the work is not made for the purpose of paid recruitment. Work commissioned for or by a commercial enterprise, even for philanthropic aims, should not be included in this category. </a:t>
            </a:r>
          </a:p>
          <a:p>
            <a:endParaRPr lang="en-US" sz="900">
              <a:solidFill>
                <a:srgbClr val="A6D8BF"/>
              </a:solidFill>
              <a:latin typeface="+mj-lt"/>
            </a:endParaRPr>
          </a:p>
        </p:txBody>
      </p:sp>
      <p:sp>
        <p:nvSpPr>
          <p:cNvPr id="17" name="TextBox 16"/>
          <p:cNvSpPr txBox="1"/>
          <p:nvPr/>
        </p:nvSpPr>
        <p:spPr>
          <a:xfrm>
            <a:off x="5330245" y="945035"/>
            <a:ext cx="3543210" cy="1061829"/>
          </a:xfrm>
          <a:prstGeom prst="rect">
            <a:avLst/>
          </a:prstGeom>
          <a:noFill/>
        </p:spPr>
        <p:txBody>
          <a:bodyPr wrap="square" rtlCol="0" anchor="ctr">
            <a:spAutoFit/>
          </a:bodyPr>
          <a:lstStyle/>
          <a:p>
            <a:r>
              <a:rPr lang="en-US" sz="900">
                <a:solidFill>
                  <a:srgbClr val="A6D8BF"/>
                </a:solidFill>
                <a:latin typeface="YWFT Ultramagnetic Light" charset="0"/>
                <a:ea typeface="YWFT Ultramagnetic Light" charset="0"/>
                <a:cs typeface="YWFT Ultramagnetic Light" charset="0"/>
              </a:rPr>
              <a:t>Open to all </a:t>
            </a:r>
            <a:r>
              <a:rPr lang="en-US" sz="900" b="1">
                <a:solidFill>
                  <a:srgbClr val="A6D8BF"/>
                </a:solidFill>
                <a:latin typeface="YWFT Ultramagnetic Light" charset="0"/>
                <a:ea typeface="YWFT Ultramagnetic Light" charset="0"/>
                <a:cs typeface="YWFT Ultramagnetic Light" charset="0"/>
              </a:rPr>
              <a:t>independent</a:t>
            </a:r>
            <a:r>
              <a:rPr lang="en-US" sz="900">
                <a:solidFill>
                  <a:srgbClr val="A6D8BF"/>
                </a:solidFill>
                <a:latin typeface="YWFT Ultramagnetic Light" charset="0"/>
                <a:ea typeface="YWFT Ultramagnetic Light" charset="0"/>
                <a:cs typeface="YWFT Ultramagnetic Light" charset="0"/>
              </a:rPr>
              <a:t> agencies (as defined in the Rules &amp; Terms) of all sectors and disciplines, involved in producing work for the public good.</a:t>
            </a:r>
          </a:p>
          <a:p>
            <a:endParaRPr lang="en-US" sz="900">
              <a:solidFill>
                <a:srgbClr val="A6D8BF"/>
              </a:solidFill>
              <a:latin typeface="YWFT Ultramagnetic Light" charset="0"/>
              <a:ea typeface="YWFT Ultramagnetic Light" charset="0"/>
              <a:cs typeface="YWFT Ultramagnetic Light" charset="0"/>
            </a:endParaRPr>
          </a:p>
          <a:p>
            <a:r>
              <a:rPr lang="en-US" sz="900">
                <a:solidFill>
                  <a:srgbClr val="A6D8BF"/>
                </a:solidFill>
                <a:latin typeface="YWFT Ultramagnetic Light" charset="0"/>
                <a:ea typeface="YWFT Ultramagnetic Light" charset="0"/>
                <a:cs typeface="YWFT Ultramagnetic Light" charset="0"/>
              </a:rPr>
              <a:t>Work in any medium (TV, radio, cinema, digital, newspaper, magazine, promotional material, displays, packaging etc.) is eligible for submission. </a:t>
            </a:r>
          </a:p>
        </p:txBody>
      </p:sp>
      <p:sp>
        <p:nvSpPr>
          <p:cNvPr id="18" name="TextBox 17"/>
          <p:cNvSpPr txBox="1"/>
          <p:nvPr/>
        </p:nvSpPr>
        <p:spPr>
          <a:xfrm>
            <a:off x="1163532" y="2952325"/>
            <a:ext cx="3510990" cy="784830"/>
          </a:xfrm>
          <a:prstGeom prst="rect">
            <a:avLst/>
          </a:prstGeom>
          <a:noFill/>
        </p:spPr>
        <p:txBody>
          <a:bodyPr wrap="square" rtlCol="0" anchor="ctr">
            <a:spAutoFit/>
          </a:bodyPr>
          <a:lstStyle/>
          <a:p>
            <a:pPr marL="228600" indent="-228600">
              <a:buFontTx/>
              <a:buAutoNum type="arabicParenR"/>
            </a:pPr>
            <a:r>
              <a:rPr lang="en-US" sz="900">
                <a:solidFill>
                  <a:srgbClr val="A6D8BF"/>
                </a:solidFill>
                <a:latin typeface="YWFT Ultramagnetic Light" charset="0"/>
                <a:ea typeface="YWFT Ultramagnetic Light" charset="0"/>
                <a:cs typeface="YWFT Ultramagnetic Light" charset="0"/>
              </a:rPr>
              <a:t>Research, Insight and Strategy (25%)</a:t>
            </a: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Originality of Idea / Creativity (25%)</a:t>
            </a: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Quality of Execution (25%)</a:t>
            </a: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Documented Results and/or the Judges’ Evaluation of Likely Effectiveness (25%)</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a:solidFill>
                  <a:srgbClr val="A6D8BF"/>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A6D8BF"/>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a:solidFill>
                  <a:srgbClr val="A6D8BF"/>
                </a:solidFill>
                <a:latin typeface="YWFT Ultramagnetic Light" charset="0"/>
                <a:ea typeface="YWFT Ultramagnetic Light" charset="0"/>
                <a:cs typeface="YWFT Ultramagnetic Light" charset="0"/>
              </a:rPr>
              <a:t>Case films: Video up to 3-minutes long; </a:t>
            </a:r>
            <a:r>
              <a:rPr lang="en-US" sz="900">
                <a:solidFill>
                  <a:srgbClr val="A6D8BF"/>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A6D8BF"/>
              </a:solidFill>
              <a:latin typeface="YWFT Ultramagnetic Light" charset="0"/>
              <a:ea typeface="YWFT Ultramagnetic Light" charset="0"/>
              <a:cs typeface="YWFT Ultramagnetic Light" charset="0"/>
              <a:sym typeface="Wingdings"/>
            </a:endParaRPr>
          </a:p>
          <a:p>
            <a:r>
              <a:rPr lang="en-US" sz="900">
                <a:solidFill>
                  <a:srgbClr val="A6D8BF"/>
                </a:solidFill>
                <a:latin typeface="YWFT Ultramagnetic Light" charset="0"/>
                <a:ea typeface="YWFT Ultramagnetic Light" charset="0"/>
                <a:cs typeface="YWFT Ultramagnetic Light" charset="0"/>
                <a:sym typeface="Wingdings"/>
              </a:rPr>
              <a:t>You may also submit additional relevant supporting materials.</a:t>
            </a:r>
            <a:r>
              <a:rPr lang="en-GB" sz="900">
                <a:solidFill>
                  <a:srgbClr val="A6D8BF"/>
                </a:solidFill>
                <a:latin typeface="YWFT Ultramagnetic Light" charset="0"/>
                <a:ea typeface="YWFT Ultramagnetic Light" charset="0"/>
                <a:cs typeface="YWFT Ultramagnetic Light" charset="0"/>
              </a:rPr>
              <a:t> This could include a video or case history if you’ve not included it above</a:t>
            </a:r>
            <a:endParaRPr lang="en-US" sz="900">
              <a:solidFill>
                <a:srgbClr val="A6D8BF"/>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A6D8BF"/>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A6D8BF"/>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A6D8BF"/>
                </a:solidFill>
                <a:latin typeface="YWFT Ultramagnetic Light" charset="0"/>
                <a:ea typeface="YWFT Ultramagnetic Light" charset="0"/>
                <a:cs typeface="YWFT Ultramagnetic Light" charset="0"/>
                <a:sym typeface="Wingdings"/>
              </a:rPr>
              <a:t>Max 250MB</a:t>
            </a:r>
          </a:p>
          <a:p>
            <a:endParaRPr lang="en-US" sz="900">
              <a:solidFill>
                <a:srgbClr val="A6D8BF"/>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6D8B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6D8B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6D8B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6D8B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6" name="TextBox 25">
            <a:extLst>
              <a:ext uri="{FF2B5EF4-FFF2-40B4-BE49-F238E27FC236}">
                <a16:creationId xmlns:a16="http://schemas.microsoft.com/office/drawing/2014/main" id="{99A70BBA-2318-BF42-985D-3EA0A015574A}"/>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A6D8BF"/>
                </a:solidFill>
                <a:latin typeface="YWFT Ultramagnetic Light" pitchFamily="2" charset="77"/>
              </a:rPr>
              <a:t>IMPORTANT: ONLY ENTER WORK CREATED FOR CHARITIES, NOT-FOR-PROFIT ORGANISATIONS AND NGO’S IN THIS CATEGORY. WORK FOR OTHER CLIENTS (INCLUDING AGENCY SELF-PROMOTIONS) MUST BE ENTERED IN ONE OF THE OTHER CATEGORIES. </a:t>
            </a:r>
          </a:p>
        </p:txBody>
      </p:sp>
      <p:sp>
        <p:nvSpPr>
          <p:cNvPr id="27" name="Rectangle 26">
            <a:extLst>
              <a:ext uri="{FF2B5EF4-FFF2-40B4-BE49-F238E27FC236}">
                <a16:creationId xmlns:a16="http://schemas.microsoft.com/office/drawing/2014/main" id="{32A95669-DCC6-674F-AA29-B621D8D3ECE5}"/>
              </a:ext>
            </a:extLst>
          </p:cNvPr>
          <p:cNvSpPr/>
          <p:nvPr/>
        </p:nvSpPr>
        <p:spPr>
          <a:xfrm>
            <a:off x="1107947" y="4534339"/>
            <a:ext cx="7765508" cy="501925"/>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C2E7AA01-2113-52E8-33D9-A2EF4E266AFE}"/>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8154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107236"/>
            <a:ext cx="8626523" cy="923725"/>
          </a:xfrm>
        </p:spPr>
        <p:txBody>
          <a:bodyPr>
            <a:normAutofit/>
          </a:bodyPr>
          <a:lstStyle/>
          <a:p>
            <a:pPr algn="ctr"/>
            <a:r>
              <a:rPr lang="en-US" dirty="0">
                <a:solidFill>
                  <a:srgbClr val="746C82"/>
                </a:solidFill>
                <a:latin typeface="YWFT Ultramagnetic" charset="0"/>
                <a:ea typeface="YWFT Ultramagnetic" charset="0"/>
                <a:cs typeface="YWFT Ultramagnetic" charset="0"/>
              </a:rPr>
              <a:t>RISING STAR 2026</a:t>
            </a:r>
          </a:p>
        </p:txBody>
      </p:sp>
      <p:sp>
        <p:nvSpPr>
          <p:cNvPr id="10" name="Rectangle 9"/>
          <p:cNvSpPr/>
          <p:nvPr/>
        </p:nvSpPr>
        <p:spPr>
          <a:xfrm>
            <a:off x="1111177" y="2623578"/>
            <a:ext cx="3543209" cy="2092881"/>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19630" y="977708"/>
            <a:ext cx="3543209" cy="1384995"/>
          </a:xfrm>
          <a:prstGeom prst="rect">
            <a:avLst/>
          </a:prstGeom>
          <a:noFill/>
        </p:spPr>
        <p:txBody>
          <a:bodyPr wrap="square" rtlCol="0" anchor="ctr">
            <a:spAutoFit/>
          </a:bodyPr>
          <a:lstStyle/>
          <a:p>
            <a:r>
              <a:rPr lang="en-US" sz="700">
                <a:solidFill>
                  <a:srgbClr val="746C82"/>
                </a:solidFill>
                <a:effectLst/>
                <a:latin typeface="YWFT Ultramagnetic Light" pitchFamily="2" charset="77"/>
                <a:ea typeface="Calibri" panose="020F0502020204030204" pitchFamily="34" charset="0"/>
              </a:rPr>
              <a:t>Our RISING STAR category is designed to recognise the current cohort of rising stars to watch out for - those who deserve recognition for their talent at this stage of their career and ongoing support to become the agency leaders of the future. </a:t>
            </a:r>
            <a:endParaRPr lang="en-GB" sz="700">
              <a:solidFill>
                <a:srgbClr val="746C82"/>
              </a:solidFill>
              <a:effectLst/>
              <a:latin typeface="YWFT Ultramagnetic Light" pitchFamily="2" charset="77"/>
              <a:ea typeface="Calibri" panose="020F0502020204030204" pitchFamily="34" charset="0"/>
            </a:endParaRPr>
          </a:p>
          <a:p>
            <a:r>
              <a:rPr lang="en-US" sz="700">
                <a:solidFill>
                  <a:srgbClr val="746C82"/>
                </a:solidFill>
                <a:effectLst/>
                <a:latin typeface="YWFT Ultramagnetic Light" pitchFamily="2" charset="77"/>
                <a:ea typeface="Calibri" panose="020F0502020204030204" pitchFamily="34" charset="0"/>
              </a:rPr>
              <a:t> </a:t>
            </a:r>
            <a:endParaRPr lang="en-GB" sz="700">
              <a:solidFill>
                <a:srgbClr val="746C82"/>
              </a:solidFill>
              <a:effectLst/>
              <a:latin typeface="YWFT Ultramagnetic Light" pitchFamily="2" charset="77"/>
              <a:ea typeface="Calibri" panose="020F0502020204030204" pitchFamily="34" charset="0"/>
            </a:endParaRPr>
          </a:p>
          <a:p>
            <a:r>
              <a:rPr lang="en-US" sz="700">
                <a:solidFill>
                  <a:srgbClr val="746C82"/>
                </a:solidFill>
                <a:effectLst/>
                <a:latin typeface="YWFT Ultramagnetic Light" pitchFamily="2" charset="77"/>
                <a:ea typeface="Calibri" panose="020F0502020204030204" pitchFamily="34" charset="0"/>
              </a:rPr>
              <a:t>This category seeks to recognise the achievements of those who are already inspiring and empowering others no matter what their current experience level, who are already going above and beyond their current responsibilities and those actively working towards their own professional and personal development. </a:t>
            </a:r>
            <a:endParaRPr lang="en-GB" sz="700">
              <a:solidFill>
                <a:srgbClr val="746C82"/>
              </a:solidFill>
              <a:effectLst/>
              <a:latin typeface="YWFT Ultramagnetic Light" pitchFamily="2" charset="77"/>
              <a:ea typeface="Calibri" panose="020F0502020204030204" pitchFamily="34" charset="0"/>
            </a:endParaRPr>
          </a:p>
          <a:p>
            <a:r>
              <a:rPr lang="en-US" sz="700">
                <a:solidFill>
                  <a:srgbClr val="746C82"/>
                </a:solidFill>
                <a:effectLst/>
                <a:latin typeface="YWFT Ultramagnetic Light" pitchFamily="2" charset="77"/>
                <a:ea typeface="Calibri" panose="020F0502020204030204" pitchFamily="34" charset="0"/>
              </a:rPr>
              <a:t> </a:t>
            </a:r>
            <a:endParaRPr lang="en-GB" sz="700">
              <a:solidFill>
                <a:srgbClr val="746C82"/>
              </a:solidFill>
              <a:effectLst/>
              <a:latin typeface="YWFT Ultramagnetic Light" pitchFamily="2" charset="77"/>
              <a:ea typeface="Calibri" panose="020F0502020204030204" pitchFamily="34" charset="0"/>
            </a:endParaRPr>
          </a:p>
          <a:p>
            <a:r>
              <a:rPr lang="en-US" sz="700">
                <a:solidFill>
                  <a:srgbClr val="746C82"/>
                </a:solidFill>
                <a:effectLst/>
                <a:latin typeface="YWFT Ultramagnetic Light" pitchFamily="2" charset="77"/>
                <a:ea typeface="Calibri" panose="020F0502020204030204" pitchFamily="34" charset="0"/>
              </a:rPr>
              <a:t>This category is for those working in the marketing communications, media, PR and advertising sectors seeking to nominate our future leaders and the next generation of exceptional role models for the independent agency sector. </a:t>
            </a:r>
            <a:endParaRPr lang="en-GB" sz="700">
              <a:solidFill>
                <a:srgbClr val="746C82"/>
              </a:solidFill>
              <a:effectLst/>
              <a:latin typeface="YWFT Ultramagnetic Light" pitchFamily="2" charset="77"/>
              <a:ea typeface="Calibri" panose="020F0502020204030204" pitchFamily="34" charset="0"/>
            </a:endParaRPr>
          </a:p>
        </p:txBody>
      </p:sp>
      <p:sp>
        <p:nvSpPr>
          <p:cNvPr id="17" name="TextBox 16"/>
          <p:cNvSpPr txBox="1"/>
          <p:nvPr/>
        </p:nvSpPr>
        <p:spPr>
          <a:xfrm>
            <a:off x="5330245" y="1100204"/>
            <a:ext cx="3543210" cy="923330"/>
          </a:xfrm>
          <a:prstGeom prst="rect">
            <a:avLst/>
          </a:prstGeom>
          <a:noFill/>
        </p:spPr>
        <p:txBody>
          <a:bodyPr wrap="square" rtlCol="0" anchor="ctr">
            <a:spAutoFit/>
          </a:bodyPr>
          <a:lstStyle/>
          <a:p>
            <a:r>
              <a:rPr lang="en-US" sz="900">
                <a:solidFill>
                  <a:srgbClr val="746C82"/>
                </a:solidFill>
                <a:effectLst/>
                <a:latin typeface="YWFT Ultramagnetic Light" pitchFamily="2" charset="77"/>
                <a:ea typeface="Calibri" panose="020F0502020204030204" pitchFamily="34" charset="0"/>
              </a:rPr>
              <a:t>Open to all those currently working in or for </a:t>
            </a:r>
            <a:r>
              <a:rPr lang="en-US" sz="900" b="1">
                <a:solidFill>
                  <a:srgbClr val="746C82"/>
                </a:solidFill>
                <a:effectLst/>
                <a:latin typeface="YWFT Ultramagnetic Light" pitchFamily="2" charset="77"/>
                <a:ea typeface="Calibri" panose="020F0502020204030204" pitchFamily="34" charset="0"/>
              </a:rPr>
              <a:t>independent</a:t>
            </a:r>
            <a:r>
              <a:rPr lang="en-US" sz="900">
                <a:solidFill>
                  <a:srgbClr val="746C82"/>
                </a:solidFill>
                <a:effectLst/>
                <a:latin typeface="YWFT Ultramagnetic Light" pitchFamily="2" charset="77"/>
                <a:ea typeface="Calibri" panose="020F0502020204030204" pitchFamily="34" charset="0"/>
              </a:rPr>
              <a:t> agencies (as defined in the Rules &amp; Terms) of all sectors and disciplines but the nomination must come from a proposer other than the nominee themselves. They need not be thenetworkone full members but must be accredited or affiliated with our global network.</a:t>
            </a:r>
            <a:endParaRPr lang="en-GB" sz="900">
              <a:solidFill>
                <a:srgbClr val="746C82"/>
              </a:solidFill>
              <a:effectLst/>
              <a:latin typeface="YWFT Ultramagnetic Light" pitchFamily="2" charset="77"/>
              <a:ea typeface="Calibri" panose="020F0502020204030204" pitchFamily="34" charset="0"/>
            </a:endParaRPr>
          </a:p>
          <a:p>
            <a:endParaRPr lang="en-US" sz="900">
              <a:solidFill>
                <a:srgbClr val="746C82"/>
              </a:solidFill>
              <a:latin typeface="YWFT Ultramagnetic Light" pitchFamily="2" charset="77"/>
              <a:ea typeface="YWFT Ultramagnetic Light" charset="0"/>
              <a:cs typeface="YWFT Ultramagnetic Light" charset="0"/>
            </a:endParaRPr>
          </a:p>
        </p:txBody>
      </p:sp>
      <p:sp>
        <p:nvSpPr>
          <p:cNvPr id="18" name="TextBox 17"/>
          <p:cNvSpPr txBox="1"/>
          <p:nvPr/>
        </p:nvSpPr>
        <p:spPr>
          <a:xfrm>
            <a:off x="1107947" y="2658346"/>
            <a:ext cx="3510990" cy="2031325"/>
          </a:xfrm>
          <a:prstGeom prst="rect">
            <a:avLst/>
          </a:prstGeom>
          <a:noFill/>
        </p:spPr>
        <p:txBody>
          <a:bodyPr wrap="square" rtlCol="0" anchor="ctr">
            <a:spAutoFit/>
          </a:bodyPr>
          <a:lstStyle/>
          <a:p>
            <a:pPr marL="342900" lvl="0" indent="-342900">
              <a:buFont typeface="+mj-lt"/>
              <a:buAutoNum type="arabicParenR"/>
              <a:tabLst>
                <a:tab pos="457200" algn="l"/>
              </a:tabLst>
            </a:pPr>
            <a:r>
              <a:rPr lang="en-GB" sz="700">
                <a:solidFill>
                  <a:srgbClr val="746C82"/>
                </a:solidFill>
                <a:effectLst/>
                <a:latin typeface="YWFT Ultramagnetic Light" pitchFamily="2" charset="77"/>
                <a:ea typeface="Calibri" panose="020F0502020204030204" pitchFamily="34" charset="0"/>
              </a:rPr>
              <a:t>Demonstrable excellence in work and creativity: Please highlight the nominee's contributions to creating impactful and effective marketing and communication strategies, demonstrating their ability to excel in their role and contributing to the goals of your agency. (</a:t>
            </a:r>
            <a:r>
              <a:rPr lang="en-US" sz="700">
                <a:solidFill>
                  <a:srgbClr val="746C82"/>
                </a:solidFill>
                <a:effectLst/>
                <a:latin typeface="YWFT Ultramagnetic Light" pitchFamily="2" charset="77"/>
                <a:ea typeface="Calibri" panose="020F0502020204030204" pitchFamily="34" charset="0"/>
              </a:rPr>
              <a:t>25%)</a:t>
            </a:r>
            <a:endParaRPr lang="en-GB" sz="70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700">
                <a:solidFill>
                  <a:srgbClr val="746C82"/>
                </a:solidFill>
                <a:effectLst/>
                <a:latin typeface="YWFT Ultramagnetic Light" pitchFamily="2" charset="77"/>
                <a:ea typeface="Calibri" panose="020F0502020204030204" pitchFamily="34" charset="0"/>
              </a:rPr>
              <a:t>Professional Growth and Development: Please provide a summary of the nominee's career progression, professional development initiatives, and any certifications or training they have pursued. Outline how how the nominee has actively sought opportunities for growth, skill enhancement, and learning in the dynamic field of marketing and communication. </a:t>
            </a:r>
            <a:r>
              <a:rPr lang="en-US" sz="700">
                <a:solidFill>
                  <a:srgbClr val="746C82"/>
                </a:solidFill>
                <a:effectLst/>
                <a:latin typeface="YWFT Ultramagnetic Light" pitchFamily="2" charset="77"/>
                <a:ea typeface="Calibri" panose="020F0502020204030204" pitchFamily="34" charset="0"/>
              </a:rPr>
              <a:t>(25%)</a:t>
            </a:r>
            <a:endParaRPr lang="en-GB" sz="70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700">
                <a:solidFill>
                  <a:srgbClr val="746C82"/>
                </a:solidFill>
                <a:effectLst/>
                <a:latin typeface="YWFT Ultramagnetic Light" pitchFamily="2" charset="77"/>
                <a:ea typeface="Calibri" panose="020F0502020204030204" pitchFamily="34" charset="0"/>
              </a:rPr>
              <a:t>Collaboration and Leadership Potential: Provide testimonials or descriptions from colleagues, superiors, and/or clients that highlight the nominee's teamwork, technical achievement, empathy, ethics, communication skills, and potential or ability to lead. </a:t>
            </a:r>
            <a:r>
              <a:rPr lang="en-US" sz="700">
                <a:solidFill>
                  <a:srgbClr val="746C82"/>
                </a:solidFill>
                <a:effectLst/>
                <a:latin typeface="YWFT Ultramagnetic Light" pitchFamily="2" charset="77"/>
                <a:ea typeface="Calibri" panose="020F0502020204030204" pitchFamily="34" charset="0"/>
              </a:rPr>
              <a:t>(25%)</a:t>
            </a:r>
            <a:endParaRPr lang="en-GB" sz="70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700">
                <a:solidFill>
                  <a:srgbClr val="746C82"/>
                </a:solidFill>
                <a:effectLst/>
                <a:latin typeface="YWFT Ultramagnetic Light" pitchFamily="2" charset="77"/>
                <a:ea typeface="Calibri" panose="020F0502020204030204" pitchFamily="34" charset="0"/>
              </a:rPr>
              <a:t>Impact on Agency and Industry: Please supply any metrics, case studies, or narratives showcasing the nominee's impact on agency performance, client satisfaction, and industry recognition ideally where it has contributed directly to the growth and success of your agency and how they have contributed to the broader industry through their ideas, initiatives, or advocacy. </a:t>
            </a:r>
            <a:r>
              <a:rPr lang="en-US" sz="700">
                <a:solidFill>
                  <a:srgbClr val="746C82"/>
                </a:solidFill>
                <a:effectLst/>
                <a:latin typeface="YWFT Ultramagnetic Light" pitchFamily="2" charset="77"/>
                <a:ea typeface="Calibri" panose="020F0502020204030204" pitchFamily="34" charset="0"/>
              </a:rPr>
              <a:t>(25%)</a:t>
            </a:r>
            <a:endParaRPr lang="en-GB" sz="700">
              <a:solidFill>
                <a:srgbClr val="746C82"/>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166053"/>
            <a:ext cx="3510551" cy="784830"/>
          </a:xfrm>
          <a:prstGeom prst="rect">
            <a:avLst/>
          </a:prstGeom>
          <a:noFill/>
        </p:spPr>
        <p:txBody>
          <a:bodyPr wrap="square" rtlCol="0" anchor="ctr">
            <a:spAutoFit/>
          </a:bodyPr>
          <a:lstStyle/>
          <a:p>
            <a:r>
              <a:rPr lang="en-US" sz="900" dirty="0">
                <a:solidFill>
                  <a:srgbClr val="746C82"/>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dirty="0">
              <a:solidFill>
                <a:srgbClr val="746C82"/>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US" sz="900" dirty="0">
              <a:solidFill>
                <a:srgbClr val="746C82"/>
              </a:solidFill>
              <a:latin typeface="YWFT Ultramagnetic Light" pitchFamily="2" charset="77"/>
              <a:ea typeface="YWFT Ultramagnetic Light" charset="0"/>
              <a:cs typeface="YWFT Ultramagnetic Light" charset="0"/>
              <a:sym typeface="Wingdings"/>
            </a:endParaRPr>
          </a:p>
          <a:p>
            <a:endParaRPr lang="en-US" sz="900" dirty="0">
              <a:solidFill>
                <a:srgbClr val="746C82"/>
              </a:solidFill>
              <a:latin typeface="YWFT Ultramagnetic Light" pitchFamily="2" charset="77"/>
            </a:endParaRPr>
          </a:p>
        </p:txBody>
      </p:sp>
      <p:sp>
        <p:nvSpPr>
          <p:cNvPr id="28" name="TextBox 27"/>
          <p:cNvSpPr txBox="1"/>
          <p:nvPr/>
        </p:nvSpPr>
        <p:spPr>
          <a:xfrm rot="16200000">
            <a:off x="234645" y="1602244"/>
            <a:ext cx="1541414" cy="307777"/>
          </a:xfrm>
          <a:prstGeom prst="rect">
            <a:avLst/>
          </a:prstGeom>
          <a:noFill/>
        </p:spPr>
        <p:txBody>
          <a:bodyPr wrap="square" rtlCol="0">
            <a:spAutoFit/>
          </a:bodyPr>
          <a:lstStyle/>
          <a:p>
            <a:pPr algn="r"/>
            <a:r>
              <a:rPr lang="en-US" sz="1400">
                <a:solidFill>
                  <a:srgbClr val="746C82"/>
                </a:solidFill>
                <a:latin typeface="YWFT Ultramagnetic" charset="0"/>
              </a:rPr>
              <a:t>DEFINITION</a:t>
            </a:r>
          </a:p>
        </p:txBody>
      </p:sp>
      <p:sp>
        <p:nvSpPr>
          <p:cNvPr id="29" name="TextBox 28"/>
          <p:cNvSpPr txBox="1"/>
          <p:nvPr/>
        </p:nvSpPr>
        <p:spPr>
          <a:xfrm rot="16200000">
            <a:off x="4458315" y="1572945"/>
            <a:ext cx="1482817" cy="307777"/>
          </a:xfrm>
          <a:prstGeom prst="rect">
            <a:avLst/>
          </a:prstGeom>
          <a:noFill/>
        </p:spPr>
        <p:txBody>
          <a:bodyPr wrap="square" rtlCol="0">
            <a:spAutoFit/>
          </a:bodyPr>
          <a:lstStyle/>
          <a:p>
            <a:pPr algn="r"/>
            <a:r>
              <a:rPr lang="en-US" sz="1400">
                <a:solidFill>
                  <a:srgbClr val="746C82"/>
                </a:solidFill>
                <a:latin typeface="YWFT Ultramagnetic" charset="0"/>
              </a:rPr>
              <a:t>ELIGIBILITY</a:t>
            </a:r>
          </a:p>
        </p:txBody>
      </p:sp>
      <p:sp>
        <p:nvSpPr>
          <p:cNvPr id="30" name="TextBox 29"/>
          <p:cNvSpPr txBox="1"/>
          <p:nvPr/>
        </p:nvSpPr>
        <p:spPr>
          <a:xfrm rot="16200000">
            <a:off x="76596" y="3484767"/>
            <a:ext cx="1857514" cy="306986"/>
          </a:xfrm>
          <a:prstGeom prst="rect">
            <a:avLst/>
          </a:prstGeom>
          <a:noFill/>
        </p:spPr>
        <p:txBody>
          <a:bodyPr wrap="square" rtlCol="0">
            <a:spAutoFit/>
          </a:bodyPr>
          <a:lstStyle/>
          <a:p>
            <a:pPr algn="r"/>
            <a:r>
              <a:rPr lang="en-US" sz="1400">
                <a:solidFill>
                  <a:srgbClr val="746C82"/>
                </a:solidFill>
                <a:latin typeface="YWFT Ultramagnetic" charset="0"/>
              </a:rPr>
              <a:t>JUDGING CRITERIA</a:t>
            </a:r>
          </a:p>
        </p:txBody>
      </p:sp>
      <p:sp>
        <p:nvSpPr>
          <p:cNvPr id="31" name="TextBox 30"/>
          <p:cNvSpPr txBox="1"/>
          <p:nvPr/>
        </p:nvSpPr>
        <p:spPr>
          <a:xfrm rot="16200000">
            <a:off x="4179734" y="3575604"/>
            <a:ext cx="2039978" cy="307777"/>
          </a:xfrm>
          <a:prstGeom prst="rect">
            <a:avLst/>
          </a:prstGeom>
          <a:noFill/>
        </p:spPr>
        <p:txBody>
          <a:bodyPr wrap="square" rtlCol="0">
            <a:spAutoFit/>
          </a:bodyPr>
          <a:lstStyle/>
          <a:p>
            <a:pPr algn="r"/>
            <a:r>
              <a:rPr lang="en-US" sz="1400">
                <a:solidFill>
                  <a:srgbClr val="746C82"/>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6" name="TextBox 25">
            <a:extLst>
              <a:ext uri="{FF2B5EF4-FFF2-40B4-BE49-F238E27FC236}">
                <a16:creationId xmlns:a16="http://schemas.microsoft.com/office/drawing/2014/main" id="{99A70BBA-2318-BF42-985D-3EA0A015574A}"/>
              </a:ext>
            </a:extLst>
          </p:cNvPr>
          <p:cNvSpPr txBox="1"/>
          <p:nvPr/>
        </p:nvSpPr>
        <p:spPr>
          <a:xfrm>
            <a:off x="1152408" y="4805432"/>
            <a:ext cx="7660934" cy="230832"/>
          </a:xfrm>
          <a:prstGeom prst="rect">
            <a:avLst/>
          </a:prstGeom>
          <a:noFill/>
        </p:spPr>
        <p:txBody>
          <a:bodyPr wrap="square" rtlCol="0" anchor="ctr">
            <a:spAutoFit/>
          </a:bodyPr>
          <a:lstStyle/>
          <a:p>
            <a:r>
              <a:rPr lang="en-US" sz="900">
                <a:solidFill>
                  <a:srgbClr val="746C82"/>
                </a:solidFill>
                <a:latin typeface="YWFT Ultramagnetic Light" pitchFamily="2" charset="77"/>
              </a:rPr>
              <a:t>NB: This category will be looking for demonstrable evidence of exceptional progression and dedication to their agencies and community.</a:t>
            </a:r>
          </a:p>
        </p:txBody>
      </p:sp>
      <p:sp>
        <p:nvSpPr>
          <p:cNvPr id="27" name="Rectangle 26">
            <a:extLst>
              <a:ext uri="{FF2B5EF4-FFF2-40B4-BE49-F238E27FC236}">
                <a16:creationId xmlns:a16="http://schemas.microsoft.com/office/drawing/2014/main" id="{32A95669-DCC6-674F-AA29-B621D8D3ECE5}"/>
              </a:ext>
            </a:extLst>
          </p:cNvPr>
          <p:cNvSpPr/>
          <p:nvPr/>
        </p:nvSpPr>
        <p:spPr>
          <a:xfrm>
            <a:off x="1107947" y="4802384"/>
            <a:ext cx="7765508" cy="233880"/>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B262F393-D696-220B-A3EC-A186D2DF6A1F}"/>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5777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ea typeface="YWFT Ultramagnetic" charset="0"/>
                <a:cs typeface="YWFT Ultramagnetic" charset="0"/>
              </a:rPr>
              <a:t>INDIE LEGEND 2026</a:t>
            </a: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A456F"/>
              </a:solidFill>
              <a:latin typeface="+mj-lt"/>
            </a:endParaRPr>
          </a:p>
        </p:txBody>
      </p:sp>
      <p:sp>
        <p:nvSpPr>
          <p:cNvPr id="16" name="TextBox 15"/>
          <p:cNvSpPr txBox="1"/>
          <p:nvPr/>
        </p:nvSpPr>
        <p:spPr>
          <a:xfrm>
            <a:off x="1107946" y="889803"/>
            <a:ext cx="3543209" cy="1692771"/>
          </a:xfrm>
          <a:prstGeom prst="rect">
            <a:avLst/>
          </a:prstGeom>
          <a:noFill/>
        </p:spPr>
        <p:txBody>
          <a:bodyPr wrap="square" rtlCol="0" anchor="ctr">
            <a:spAutoFit/>
          </a:bodyPr>
          <a:lstStyle/>
          <a:p>
            <a:r>
              <a:rPr lang="en-US" sz="800" dirty="0">
                <a:solidFill>
                  <a:srgbClr val="AA456F"/>
                </a:solidFill>
                <a:effectLst/>
                <a:latin typeface="YWFT Ultramagnetic Light" pitchFamily="2" charset="77"/>
                <a:ea typeface="Calibri" panose="020F0502020204030204" pitchFamily="34" charset="0"/>
              </a:rPr>
              <a:t>Our INDIE LEGEND category now in its second year is designed to </a:t>
            </a:r>
            <a:r>
              <a:rPr lang="en-US" sz="800" dirty="0" err="1">
                <a:solidFill>
                  <a:srgbClr val="AA456F"/>
                </a:solidFill>
                <a:effectLst/>
                <a:latin typeface="YWFT Ultramagnetic Light" pitchFamily="2" charset="77"/>
                <a:ea typeface="Calibri" panose="020F0502020204030204" pitchFamily="34" charset="0"/>
              </a:rPr>
              <a:t>recognise</a:t>
            </a:r>
            <a:r>
              <a:rPr lang="en-US" sz="800" dirty="0">
                <a:solidFill>
                  <a:srgbClr val="AA456F"/>
                </a:solidFill>
                <a:effectLst/>
                <a:latin typeface="YWFT Ultramagnetic Light" pitchFamily="2" charset="77"/>
                <a:ea typeface="Calibri" panose="020F0502020204030204" pitchFamily="34" charset="0"/>
              </a:rPr>
              <a:t> those individuals who have gone above and beyond for their independent agency or agencies over a sustained period of time. </a:t>
            </a:r>
            <a:endParaRPr lang="en-GB" sz="800" dirty="0">
              <a:solidFill>
                <a:srgbClr val="AA456F"/>
              </a:solidFill>
              <a:effectLst/>
              <a:latin typeface="YWFT Ultramagnetic Light" pitchFamily="2" charset="77"/>
              <a:ea typeface="Calibri" panose="020F0502020204030204" pitchFamily="34" charset="0"/>
            </a:endParaRPr>
          </a:p>
          <a:p>
            <a:r>
              <a:rPr lang="en-GB" sz="800" dirty="0">
                <a:solidFill>
                  <a:srgbClr val="AA456F"/>
                </a:solidFill>
                <a:effectLst/>
                <a:latin typeface="YWFT Ultramagnetic Light" pitchFamily="2" charset="77"/>
                <a:ea typeface="Calibri" panose="020F0502020204030204" pitchFamily="34" charset="0"/>
              </a:rPr>
              <a:t> </a:t>
            </a:r>
          </a:p>
          <a:p>
            <a:r>
              <a:rPr lang="en-US" sz="800" dirty="0">
                <a:solidFill>
                  <a:srgbClr val="AA456F"/>
                </a:solidFill>
                <a:effectLst/>
                <a:latin typeface="YWFT Ultramagnetic Light" pitchFamily="2" charset="77"/>
                <a:ea typeface="Calibri" panose="020F0502020204030204" pitchFamily="34" charset="0"/>
              </a:rPr>
              <a:t>We wish to </a:t>
            </a:r>
            <a:r>
              <a:rPr lang="en-US" sz="800" dirty="0" err="1">
                <a:solidFill>
                  <a:srgbClr val="AA456F"/>
                </a:solidFill>
                <a:effectLst/>
                <a:latin typeface="YWFT Ultramagnetic Light" pitchFamily="2" charset="77"/>
                <a:ea typeface="Calibri" panose="020F0502020204030204" pitchFamily="34" charset="0"/>
              </a:rPr>
              <a:t>recognise</a:t>
            </a:r>
            <a:r>
              <a:rPr lang="en-US" sz="800" dirty="0">
                <a:solidFill>
                  <a:srgbClr val="AA456F"/>
                </a:solidFill>
                <a:effectLst/>
                <a:latin typeface="YWFT Ultramagnetic Light" pitchFamily="2" charset="77"/>
                <a:ea typeface="Calibri" panose="020F0502020204030204" pitchFamily="34" charset="0"/>
              </a:rPr>
              <a:t> the achievement of professionals who have, through experience and exceptional leadership, become an ambassador and role model for their teams and other existing and future agency leaders.</a:t>
            </a:r>
          </a:p>
          <a:p>
            <a:endParaRPr lang="en-GB" sz="800" dirty="0">
              <a:solidFill>
                <a:srgbClr val="AA456F"/>
              </a:solidFill>
              <a:effectLst/>
              <a:latin typeface="YWFT Ultramagnetic Light" pitchFamily="2" charset="77"/>
              <a:ea typeface="Calibri" panose="020F0502020204030204" pitchFamily="34" charset="0"/>
            </a:endParaRPr>
          </a:p>
          <a:p>
            <a:r>
              <a:rPr lang="en-US" sz="800" dirty="0">
                <a:solidFill>
                  <a:srgbClr val="AA456F"/>
                </a:solidFill>
                <a:effectLst/>
                <a:latin typeface="YWFT Ultramagnetic Light" pitchFamily="2" charset="77"/>
                <a:ea typeface="Calibri" panose="020F0502020204030204" pitchFamily="34" charset="0"/>
              </a:rPr>
              <a:t>This category is for those working in the marketing, communications, media, PR and advertising sectors to nominate their agency leaders and those that inspire them. It is a unique chance to </a:t>
            </a:r>
            <a:r>
              <a:rPr lang="en-US" sz="800" dirty="0" err="1">
                <a:solidFill>
                  <a:srgbClr val="AA456F"/>
                </a:solidFill>
                <a:effectLst/>
                <a:latin typeface="YWFT Ultramagnetic Light" pitchFamily="2" charset="77"/>
                <a:ea typeface="Calibri" panose="020F0502020204030204" pitchFamily="34" charset="0"/>
              </a:rPr>
              <a:t>recognise</a:t>
            </a:r>
            <a:r>
              <a:rPr lang="en-US" sz="800" dirty="0">
                <a:solidFill>
                  <a:srgbClr val="AA456F"/>
                </a:solidFill>
                <a:effectLst/>
                <a:latin typeface="YWFT Ultramagnetic Light" pitchFamily="2" charset="77"/>
                <a:ea typeface="Calibri" panose="020F0502020204030204" pitchFamily="34" charset="0"/>
              </a:rPr>
              <a:t> those who deserve to be part of a new roll of </a:t>
            </a:r>
            <a:r>
              <a:rPr lang="en-US" sz="800" dirty="0" err="1">
                <a:solidFill>
                  <a:srgbClr val="AA456F"/>
                </a:solidFill>
                <a:effectLst/>
                <a:latin typeface="YWFT Ultramagnetic Light" pitchFamily="2" charset="77"/>
                <a:ea typeface="Calibri" panose="020F0502020204030204" pitchFamily="34" charset="0"/>
              </a:rPr>
              <a:t>honour</a:t>
            </a:r>
            <a:r>
              <a:rPr lang="en-US" sz="800" dirty="0">
                <a:solidFill>
                  <a:srgbClr val="AA456F"/>
                </a:solidFill>
                <a:effectLst/>
                <a:latin typeface="YWFT Ultramagnetic Light" pitchFamily="2" charset="77"/>
                <a:ea typeface="Calibri" panose="020F0502020204030204" pitchFamily="34" charset="0"/>
              </a:rPr>
              <a:t> for our industry for their commitment and dedication to exceptional independent agency leadership. </a:t>
            </a:r>
            <a:endParaRPr lang="en-GB" sz="800" dirty="0">
              <a:solidFill>
                <a:srgbClr val="AA456F"/>
              </a:solidFill>
              <a:effectLst/>
              <a:latin typeface="YWFT Ultramagnetic Light" pitchFamily="2" charset="77"/>
              <a:ea typeface="Calibri" panose="020F0502020204030204" pitchFamily="34" charset="0"/>
            </a:endParaRPr>
          </a:p>
        </p:txBody>
      </p:sp>
      <p:sp>
        <p:nvSpPr>
          <p:cNvPr id="17" name="TextBox 16"/>
          <p:cNvSpPr txBox="1"/>
          <p:nvPr/>
        </p:nvSpPr>
        <p:spPr>
          <a:xfrm>
            <a:off x="5330245" y="1123182"/>
            <a:ext cx="3543210" cy="1200329"/>
          </a:xfrm>
          <a:prstGeom prst="rect">
            <a:avLst/>
          </a:prstGeom>
          <a:noFill/>
        </p:spPr>
        <p:txBody>
          <a:bodyPr wrap="square" rtlCol="0" anchor="ctr">
            <a:spAutoFit/>
          </a:bodyPr>
          <a:lstStyle/>
          <a:p>
            <a:r>
              <a:rPr lang="en-US" sz="900">
                <a:solidFill>
                  <a:srgbClr val="AA456F"/>
                </a:solidFill>
                <a:effectLst/>
                <a:latin typeface="YWFT Ultramagnetic Light" pitchFamily="2" charset="77"/>
                <a:ea typeface="Calibri" panose="020F0502020204030204" pitchFamily="34" charset="0"/>
              </a:rPr>
              <a:t>Open for nominations of founders or owners of existing and active </a:t>
            </a:r>
            <a:r>
              <a:rPr lang="en-US" sz="900" b="1">
                <a:solidFill>
                  <a:srgbClr val="AA456F"/>
                </a:solidFill>
                <a:effectLst/>
                <a:latin typeface="YWFT Ultramagnetic Light" pitchFamily="2" charset="77"/>
                <a:ea typeface="Calibri" panose="020F0502020204030204" pitchFamily="34" charset="0"/>
              </a:rPr>
              <a:t>independent</a:t>
            </a:r>
            <a:r>
              <a:rPr lang="en-US" sz="900">
                <a:solidFill>
                  <a:srgbClr val="AA456F"/>
                </a:solidFill>
                <a:effectLst/>
                <a:latin typeface="YWFT Ultramagnetic Light" pitchFamily="2" charset="77"/>
                <a:ea typeface="Calibri" panose="020F0502020204030204" pitchFamily="34" charset="0"/>
              </a:rPr>
              <a:t> agencies (as defined in the Rules &amp; Terms) of all sectors and disciplines but the nomination must come from a proposer other than the nominee themselves. They need not be thenetworkone full members but must be accredited or affiliated with our global network.</a:t>
            </a:r>
            <a:endParaRPr lang="en-GB" sz="900">
              <a:solidFill>
                <a:srgbClr val="AA456F"/>
              </a:solidFill>
              <a:effectLst/>
              <a:latin typeface="YWFT Ultramagnetic Light" pitchFamily="2" charset="77"/>
              <a:ea typeface="Calibri" panose="020F0502020204030204" pitchFamily="34" charset="0"/>
            </a:endParaRPr>
          </a:p>
          <a:p>
            <a:endParaRPr lang="en-US" sz="900">
              <a:solidFill>
                <a:srgbClr val="AA456F"/>
              </a:solidFill>
              <a:latin typeface="YWFT Ultramagnetic Light" pitchFamily="2" charset="77"/>
              <a:ea typeface="YWFT Ultramagnetic Light" charset="0"/>
              <a:cs typeface="YWFT Ultramagnetic Light" charset="0"/>
            </a:endParaRPr>
          </a:p>
          <a:p>
            <a:endParaRPr lang="en-US" sz="900">
              <a:solidFill>
                <a:srgbClr val="AA456F"/>
              </a:solidFill>
              <a:latin typeface="YWFT Ultramagnetic Light" pitchFamily="2" charset="77"/>
              <a:ea typeface="YWFT Ultramagnetic Light" charset="0"/>
              <a:cs typeface="YWFT Ultramagnetic Light" charset="0"/>
            </a:endParaRPr>
          </a:p>
          <a:p>
            <a:endParaRPr lang="en-US" sz="900">
              <a:solidFill>
                <a:srgbClr val="AA456F"/>
              </a:solidFill>
              <a:latin typeface="YWFT Ultramagnetic Light" pitchFamily="2" charset="77"/>
              <a:ea typeface="YWFT Ultramagnetic Light" charset="0"/>
              <a:cs typeface="YWFT Ultramagnetic Light" charset="0"/>
            </a:endParaRPr>
          </a:p>
        </p:txBody>
      </p:sp>
      <p:sp>
        <p:nvSpPr>
          <p:cNvPr id="18" name="TextBox 17"/>
          <p:cNvSpPr txBox="1"/>
          <p:nvPr/>
        </p:nvSpPr>
        <p:spPr>
          <a:xfrm>
            <a:off x="1080869" y="2613879"/>
            <a:ext cx="3510990" cy="1815882"/>
          </a:xfrm>
          <a:prstGeom prst="rect">
            <a:avLst/>
          </a:prstGeom>
          <a:noFill/>
        </p:spPr>
        <p:txBody>
          <a:bodyPr wrap="square" rtlCol="0" anchor="ctr">
            <a:spAutoFit/>
          </a:bodyPr>
          <a:lstStyle/>
          <a:p>
            <a:pPr marL="342900" lvl="0" indent="-342900">
              <a:buFont typeface="+mj-lt"/>
              <a:buAutoNum type="arabicParenR"/>
              <a:tabLst>
                <a:tab pos="457200" algn="l"/>
              </a:tabLst>
            </a:pPr>
            <a:r>
              <a:rPr lang="en-GB" sz="800" b="1">
                <a:solidFill>
                  <a:srgbClr val="AA456F"/>
                </a:solidFill>
                <a:effectLst/>
                <a:latin typeface="YWFT Ultramagnetic Light" pitchFamily="2" charset="77"/>
                <a:ea typeface="Calibri" panose="020F0502020204030204" pitchFamily="34" charset="0"/>
              </a:rPr>
              <a:t>Entrepreneurial excellence</a:t>
            </a:r>
            <a:r>
              <a:rPr lang="en-GB" sz="800">
                <a:solidFill>
                  <a:srgbClr val="AA456F"/>
                </a:solidFill>
                <a:effectLst/>
                <a:latin typeface="YWFT Ultramagnetic Light" pitchFamily="2" charset="77"/>
                <a:ea typeface="Calibri" panose="020F0502020204030204" pitchFamily="34" charset="0"/>
              </a:rPr>
              <a:t>: Nominees should demonstrate a strong entrepreneurial spirit and a track record of successfully leading and growing their independent agency (or agencies) over an extended period of time (more than 10 years). (</a:t>
            </a:r>
            <a:r>
              <a:rPr lang="en-US" sz="800">
                <a:solidFill>
                  <a:srgbClr val="AA456F"/>
                </a:solidFill>
                <a:effectLst/>
                <a:latin typeface="YWFT Ultramagnetic Light" pitchFamily="2" charset="77"/>
                <a:ea typeface="Calibri" panose="020F0502020204030204" pitchFamily="34" charset="0"/>
              </a:rPr>
              <a:t>25%)</a:t>
            </a:r>
            <a:endParaRPr lang="en-GB" sz="800">
              <a:solidFill>
                <a:srgbClr val="AA456F"/>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800" b="1">
                <a:solidFill>
                  <a:srgbClr val="AA456F"/>
                </a:solidFill>
                <a:effectLst/>
                <a:latin typeface="YWFT Ultramagnetic Light" pitchFamily="2" charset="77"/>
                <a:ea typeface="Calibri" panose="020F0502020204030204" pitchFamily="34" charset="0"/>
              </a:rPr>
              <a:t>Demonstrable industry impact and leadership:</a:t>
            </a:r>
            <a:r>
              <a:rPr lang="en-GB" sz="800">
                <a:solidFill>
                  <a:srgbClr val="AA456F"/>
                </a:solidFill>
                <a:effectLst/>
                <a:latin typeface="YWFT Ultramagnetic Light" pitchFamily="2" charset="77"/>
                <a:ea typeface="Calibri" panose="020F0502020204030204" pitchFamily="34" charset="0"/>
              </a:rPr>
              <a:t> Nominees should have made a significant impact on the independent sector and their local, employee and client community through their work and that of their agency. </a:t>
            </a:r>
            <a:r>
              <a:rPr lang="en-US" sz="800">
                <a:solidFill>
                  <a:srgbClr val="AA456F"/>
                </a:solidFill>
                <a:effectLst/>
                <a:latin typeface="YWFT Ultramagnetic Light" pitchFamily="2" charset="77"/>
                <a:ea typeface="Calibri" panose="020F0502020204030204" pitchFamily="34" charset="0"/>
              </a:rPr>
              <a:t>(25%)</a:t>
            </a:r>
            <a:endParaRPr lang="en-GB" sz="800">
              <a:solidFill>
                <a:srgbClr val="AA456F"/>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800" b="1">
                <a:solidFill>
                  <a:srgbClr val="AA456F"/>
                </a:solidFill>
                <a:effectLst/>
                <a:latin typeface="YWFT Ultramagnetic Light" pitchFamily="2" charset="77"/>
                <a:ea typeface="Calibri" panose="020F0502020204030204" pitchFamily="34" charset="0"/>
              </a:rPr>
              <a:t>Sustained client and employee relationships:</a:t>
            </a:r>
            <a:r>
              <a:rPr lang="en-GB" sz="800">
                <a:solidFill>
                  <a:srgbClr val="AA456F"/>
                </a:solidFill>
                <a:effectLst/>
                <a:latin typeface="YWFT Ultramagnetic Light" pitchFamily="2" charset="77"/>
                <a:ea typeface="Calibri" panose="020F0502020204030204" pitchFamily="34" charset="0"/>
              </a:rPr>
              <a:t> Nominees should exhibit a commitment to building and maintaining long-lasting relationships with clients and employees. </a:t>
            </a:r>
            <a:r>
              <a:rPr lang="en-US" sz="800">
                <a:solidFill>
                  <a:srgbClr val="AA456F"/>
                </a:solidFill>
                <a:effectLst/>
                <a:latin typeface="YWFT Ultramagnetic Light" pitchFamily="2" charset="77"/>
                <a:ea typeface="Calibri" panose="020F0502020204030204" pitchFamily="34" charset="0"/>
              </a:rPr>
              <a:t>(25%)</a:t>
            </a:r>
            <a:endParaRPr lang="en-GB" sz="800">
              <a:solidFill>
                <a:srgbClr val="AA456F"/>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GB" sz="800" b="1">
                <a:solidFill>
                  <a:srgbClr val="AA456F"/>
                </a:solidFill>
                <a:effectLst/>
                <a:latin typeface="YWFT Ultramagnetic Light" pitchFamily="2" charset="77"/>
                <a:ea typeface="Calibri" panose="020F0502020204030204" pitchFamily="34" charset="0"/>
              </a:rPr>
              <a:t>Innovative campaigns and results:</a:t>
            </a:r>
            <a:r>
              <a:rPr lang="en-GB" sz="800">
                <a:solidFill>
                  <a:srgbClr val="AA456F"/>
                </a:solidFill>
                <a:effectLst/>
                <a:latin typeface="YWFT Ultramagnetic Light" pitchFamily="2" charset="77"/>
                <a:ea typeface="Calibri" panose="020F0502020204030204" pitchFamily="34" charset="0"/>
              </a:rPr>
              <a:t> Nominees should have a history of developing and executing innovative and successful campaigns that have garnered attention, recognition, and measurable results. </a:t>
            </a:r>
            <a:r>
              <a:rPr lang="en-US" sz="800">
                <a:solidFill>
                  <a:srgbClr val="AA456F"/>
                </a:solidFill>
                <a:effectLst/>
                <a:latin typeface="YWFT Ultramagnetic Light" pitchFamily="2" charset="77"/>
                <a:ea typeface="Calibri" panose="020F0502020204030204" pitchFamily="34" charset="0"/>
              </a:rPr>
              <a:t>(25%)</a:t>
            </a:r>
            <a:endParaRPr lang="en-GB" sz="800">
              <a:solidFill>
                <a:srgbClr val="AA456F"/>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AA456F"/>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AA456F"/>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AA456F"/>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AA456F"/>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AA456F"/>
              </a:solidFill>
              <a:latin typeface="YWFT Ultramagnetic Light" pitchFamily="2" charset="77"/>
              <a:ea typeface="YWFT Ultramagnetic Light" charset="0"/>
              <a:cs typeface="YWFT Ultramagnetic Light" charset="0"/>
              <a:sym typeface="Wingdings"/>
            </a:endParaRPr>
          </a:p>
          <a:p>
            <a:endParaRPr lang="en-US" sz="900">
              <a:solidFill>
                <a:srgbClr val="AA456F"/>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A456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A456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A456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A456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A456F"/>
              </a:solidFill>
              <a:latin typeface="+mj-lt"/>
            </a:endParaRPr>
          </a:p>
        </p:txBody>
      </p:sp>
      <p:sp>
        <p:nvSpPr>
          <p:cNvPr id="22" name="Rectangle 21"/>
          <p:cNvSpPr/>
          <p:nvPr/>
        </p:nvSpPr>
        <p:spPr>
          <a:xfrm>
            <a:off x="5306879" y="899501"/>
            <a:ext cx="3543209" cy="1670828"/>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AA456F"/>
              </a:solidFill>
              <a:latin typeface="+mj-lt"/>
            </a:endParaRPr>
          </a:p>
        </p:txBody>
      </p:sp>
      <p:sp>
        <p:nvSpPr>
          <p:cNvPr id="23" name="Rectangle 22"/>
          <p:cNvSpPr/>
          <p:nvPr/>
        </p:nvSpPr>
        <p:spPr>
          <a:xfrm>
            <a:off x="1107947" y="899500"/>
            <a:ext cx="3543209" cy="1670829"/>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A456F"/>
              </a:solidFill>
              <a:latin typeface="+mj-lt"/>
            </a:endParaRPr>
          </a:p>
        </p:txBody>
      </p:sp>
      <p:sp>
        <p:nvSpPr>
          <p:cNvPr id="26" name="TextBox 25">
            <a:extLst>
              <a:ext uri="{FF2B5EF4-FFF2-40B4-BE49-F238E27FC236}">
                <a16:creationId xmlns:a16="http://schemas.microsoft.com/office/drawing/2014/main" id="{99A70BBA-2318-BF42-985D-3EA0A015574A}"/>
              </a:ext>
            </a:extLst>
          </p:cNvPr>
          <p:cNvSpPr txBox="1"/>
          <p:nvPr/>
        </p:nvSpPr>
        <p:spPr>
          <a:xfrm>
            <a:off x="1215367" y="4658743"/>
            <a:ext cx="7660934" cy="230832"/>
          </a:xfrm>
          <a:prstGeom prst="rect">
            <a:avLst/>
          </a:prstGeom>
          <a:noFill/>
        </p:spPr>
        <p:txBody>
          <a:bodyPr wrap="square" rtlCol="0" anchor="ctr">
            <a:spAutoFit/>
          </a:bodyPr>
          <a:lstStyle/>
          <a:p>
            <a:r>
              <a:rPr lang="en-US" sz="900">
                <a:solidFill>
                  <a:srgbClr val="AA456F"/>
                </a:solidFill>
                <a:latin typeface="YWFT Ultramagnetic Light" pitchFamily="2" charset="77"/>
              </a:rPr>
              <a:t>NB: This category will be looking for demonstrable evidence of personal leadership and contribution to their agencies, the sector and their community</a:t>
            </a:r>
          </a:p>
        </p:txBody>
      </p:sp>
      <p:sp>
        <p:nvSpPr>
          <p:cNvPr id="27" name="Rectangle 26">
            <a:extLst>
              <a:ext uri="{FF2B5EF4-FFF2-40B4-BE49-F238E27FC236}">
                <a16:creationId xmlns:a16="http://schemas.microsoft.com/office/drawing/2014/main" id="{32A95669-DCC6-674F-AA29-B621D8D3ECE5}"/>
              </a:ext>
            </a:extLst>
          </p:cNvPr>
          <p:cNvSpPr/>
          <p:nvPr/>
        </p:nvSpPr>
        <p:spPr>
          <a:xfrm>
            <a:off x="1107947" y="4534339"/>
            <a:ext cx="7765508" cy="501925"/>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E65DD553-8F70-6329-36B1-BA2F3C16937D}"/>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1656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FF6600"/>
                </a:solidFill>
                <a:latin typeface="YWFT Ultramagnetic" charset="0"/>
                <a:ea typeface="YWFT Ultramagnetic" charset="0"/>
                <a:cs typeface="YWFT Ultramagnetic" charset="0"/>
              </a:rPr>
              <a:t>AGENCY OF THE YEAR 2026</a:t>
            </a:r>
          </a:p>
        </p:txBody>
      </p:sp>
      <p:sp>
        <p:nvSpPr>
          <p:cNvPr id="10" name="Rectangle 9"/>
          <p:cNvSpPr/>
          <p:nvPr/>
        </p:nvSpPr>
        <p:spPr>
          <a:xfrm>
            <a:off x="1111177" y="2168666"/>
            <a:ext cx="3543209" cy="2876648"/>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07946" y="871516"/>
            <a:ext cx="3543209" cy="1200329"/>
          </a:xfrm>
          <a:prstGeom prst="rect">
            <a:avLst/>
          </a:prstGeom>
          <a:noFill/>
        </p:spPr>
        <p:txBody>
          <a:bodyPr wrap="square" rtlCol="0" anchor="ctr">
            <a:spAutoFit/>
          </a:bodyPr>
          <a:lstStyle/>
          <a:p>
            <a:r>
              <a:rPr lang="en-GB" sz="900" dirty="0">
                <a:solidFill>
                  <a:srgbClr val="FF6600"/>
                </a:solidFill>
              </a:rPr>
              <a:t>To be recognised as our Independent Agency of the Year we will be looking for evidence of consistent exceptional creativity, strategic excellence, bold ambitions and impactful results for clients. Judges will be seeking evidence not only of outstanding work but also of your positive client relationships, demonstrable growth or sustainability, innovation and/or technology, investment in employee well-being, retention and development, a deep understanding of local market dynamics and exceptional leadership. </a:t>
            </a:r>
            <a:endParaRPr lang="en-GB" sz="900" dirty="0">
              <a:solidFill>
                <a:srgbClr val="FF6600"/>
              </a:solidFill>
              <a:effectLst/>
              <a:latin typeface="YWFT Ultramagnetic Light" pitchFamily="2" charset="77"/>
              <a:ea typeface="Calibri" panose="020F0502020204030204" pitchFamily="34" charset="0"/>
            </a:endParaRPr>
          </a:p>
        </p:txBody>
      </p:sp>
      <p:sp>
        <p:nvSpPr>
          <p:cNvPr id="17" name="TextBox 16"/>
          <p:cNvSpPr txBox="1"/>
          <p:nvPr/>
        </p:nvSpPr>
        <p:spPr>
          <a:xfrm>
            <a:off x="5306484" y="928170"/>
            <a:ext cx="3543210" cy="1892826"/>
          </a:xfrm>
          <a:prstGeom prst="rect">
            <a:avLst/>
          </a:prstGeom>
          <a:noFill/>
        </p:spPr>
        <p:txBody>
          <a:bodyPr wrap="square" rtlCol="0" anchor="ctr">
            <a:spAutoFit/>
          </a:bodyPr>
          <a:lstStyle/>
          <a:p>
            <a:r>
              <a:rPr lang="en-US" sz="900" dirty="0">
                <a:solidFill>
                  <a:srgbClr val="FF6600"/>
                </a:solidFill>
                <a:effectLst/>
                <a:latin typeface="YWFT Ultramagnetic Light" pitchFamily="2" charset="77"/>
                <a:ea typeface="Calibri" panose="020F0502020204030204" pitchFamily="34" charset="0"/>
              </a:rPr>
              <a:t>Open for nominations from existing and active </a:t>
            </a:r>
            <a:r>
              <a:rPr lang="en-US" sz="900" b="1" dirty="0">
                <a:solidFill>
                  <a:srgbClr val="FF6600"/>
                </a:solidFill>
                <a:effectLst/>
                <a:latin typeface="YWFT Ultramagnetic Light" pitchFamily="2" charset="77"/>
                <a:ea typeface="Calibri" panose="020F0502020204030204" pitchFamily="34" charset="0"/>
              </a:rPr>
              <a:t>independent</a:t>
            </a:r>
            <a:r>
              <a:rPr lang="en-US" sz="900" dirty="0">
                <a:solidFill>
                  <a:srgbClr val="FF6600"/>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900" dirty="0">
              <a:solidFill>
                <a:srgbClr val="FF6600"/>
              </a:solidFill>
              <a:latin typeface="YWFT Ultramagnetic Light" pitchFamily="2" charset="77"/>
              <a:ea typeface="Calibri" panose="020F0502020204030204" pitchFamily="34" charset="0"/>
            </a:endParaRPr>
          </a:p>
          <a:p>
            <a:r>
              <a:rPr lang="en-US" sz="900" dirty="0">
                <a:solidFill>
                  <a:srgbClr val="FF6600"/>
                </a:solidFill>
                <a:effectLst/>
                <a:latin typeface="YWFT Ultramagnetic Light" pitchFamily="2" charset="77"/>
                <a:ea typeface="Calibri" panose="020F0502020204030204" pitchFamily="34" charset="0"/>
              </a:rPr>
              <a:t>Please ensure you state the size and total revenue of your agency so it can be judged fairly for your size and capability.</a:t>
            </a:r>
          </a:p>
          <a:p>
            <a:endParaRPr lang="en-US" sz="900" dirty="0">
              <a:solidFill>
                <a:srgbClr val="FF6600"/>
              </a:solidFill>
              <a:latin typeface="YWFT Ultramagnetic Light" pitchFamily="2" charset="77"/>
              <a:ea typeface="Calibri" panose="020F0502020204030204" pitchFamily="34" charset="0"/>
            </a:endParaRPr>
          </a:p>
          <a:p>
            <a:r>
              <a:rPr lang="en-US" sz="900" dirty="0">
                <a:solidFill>
                  <a:srgbClr val="FF6600"/>
                </a:solidFill>
                <a:latin typeface="YWFT Ultramagnetic Light" pitchFamily="2" charset="77"/>
                <a:ea typeface="Calibri" panose="020F0502020204030204" pitchFamily="34" charset="0"/>
              </a:rPr>
              <a:t>All the agencies of the year winners will automatically be entered in the Indie Awards ‘Best in World’ category free of charge. </a:t>
            </a:r>
            <a:endParaRPr lang="en-GB" sz="900" dirty="0">
              <a:solidFill>
                <a:srgbClr val="FF6600"/>
              </a:solidFill>
              <a:effectLst/>
              <a:latin typeface="YWFT Ultramagnetic Light" pitchFamily="2" charset="77"/>
              <a:ea typeface="Calibri" panose="020F0502020204030204" pitchFamily="34" charset="0"/>
            </a:endParaRPr>
          </a:p>
          <a:p>
            <a:endParaRPr lang="en-US" sz="900" dirty="0">
              <a:solidFill>
                <a:srgbClr val="FF6600"/>
              </a:solidFill>
              <a:latin typeface="YWFT Ultramagnetic Light" pitchFamily="2" charset="77"/>
              <a:ea typeface="YWFT Ultramagnetic Light" charset="0"/>
              <a:cs typeface="YWFT Ultramagnetic Light" charset="0"/>
            </a:endParaRPr>
          </a:p>
          <a:p>
            <a:endParaRPr lang="en-US" sz="900" dirty="0">
              <a:solidFill>
                <a:srgbClr val="FF6600"/>
              </a:solidFill>
              <a:latin typeface="YWFT Ultramagnetic Light" pitchFamily="2" charset="77"/>
              <a:ea typeface="YWFT Ultramagnetic Light" charset="0"/>
              <a:cs typeface="YWFT Ultramagnetic Light" charset="0"/>
            </a:endParaRPr>
          </a:p>
          <a:p>
            <a:endParaRPr lang="en-US" sz="900" dirty="0">
              <a:solidFill>
                <a:srgbClr val="FF6600"/>
              </a:solidFill>
              <a:latin typeface="YWFT Ultramagnetic Light" pitchFamily="2" charset="77"/>
              <a:ea typeface="YWFT Ultramagnetic Light" charset="0"/>
              <a:cs typeface="YWFT Ultramagnetic Light" charset="0"/>
            </a:endParaRPr>
          </a:p>
        </p:txBody>
      </p:sp>
      <p:sp>
        <p:nvSpPr>
          <p:cNvPr id="18" name="TextBox 17"/>
          <p:cNvSpPr txBox="1"/>
          <p:nvPr/>
        </p:nvSpPr>
        <p:spPr>
          <a:xfrm>
            <a:off x="1107946" y="2132714"/>
            <a:ext cx="3510990" cy="2839239"/>
          </a:xfrm>
          <a:prstGeom prst="rect">
            <a:avLst/>
          </a:prstGeom>
          <a:noFill/>
        </p:spPr>
        <p:txBody>
          <a:bodyPr wrap="square" rtlCol="0" anchor="ctr">
            <a:spAutoFit/>
          </a:bodyPr>
          <a:lstStyle/>
          <a:p>
            <a:r>
              <a:rPr lang="en-GB" sz="850" b="1" dirty="0">
                <a:solidFill>
                  <a:srgbClr val="FF6600"/>
                </a:solidFill>
              </a:rPr>
              <a:t>1) Creative Excellence (30%)</a:t>
            </a:r>
            <a:br>
              <a:rPr lang="en-GB" sz="850" dirty="0">
                <a:solidFill>
                  <a:srgbClr val="FF6600"/>
                </a:solidFill>
              </a:rPr>
            </a:br>
            <a:r>
              <a:rPr lang="en-GB" sz="850" dirty="0">
                <a:solidFill>
                  <a:srgbClr val="FF6600"/>
                </a:solidFill>
              </a:rPr>
              <a:t>Evaluate your agency’s ability to deliver innovative and impactful creative solutions. Judges will consider the originality, effectiveness, and relevance of the agency's campaigns within your region. Entries should demonstrate how the agency’s creative work stands out in the market and resonates with local audiences.</a:t>
            </a:r>
          </a:p>
          <a:p>
            <a:r>
              <a:rPr lang="en-GB" sz="850" b="1" dirty="0">
                <a:solidFill>
                  <a:srgbClr val="FF6600"/>
                </a:solidFill>
              </a:rPr>
              <a:t>2) Strategic Impact (25%)</a:t>
            </a:r>
            <a:br>
              <a:rPr lang="en-GB" sz="850" dirty="0">
                <a:solidFill>
                  <a:srgbClr val="FF6600"/>
                </a:solidFill>
              </a:rPr>
            </a:br>
            <a:r>
              <a:rPr lang="en-GB" sz="850" dirty="0">
                <a:solidFill>
                  <a:srgbClr val="FF6600"/>
                </a:solidFill>
              </a:rPr>
              <a:t>Demonstrable strategic thinking and the effectiveness of campaigns in achieving client objectives. How well does your agency understand markets, identify target audiences, and align strategies with client goals. </a:t>
            </a:r>
          </a:p>
          <a:p>
            <a:r>
              <a:rPr lang="en-GB" sz="850" b="1" dirty="0">
                <a:solidFill>
                  <a:srgbClr val="FF6600"/>
                </a:solidFill>
              </a:rPr>
              <a:t>3) Sustainable Business Growth and Performance (25%)</a:t>
            </a:r>
            <a:br>
              <a:rPr lang="en-GB" sz="850" dirty="0">
                <a:solidFill>
                  <a:srgbClr val="FF6600"/>
                </a:solidFill>
              </a:rPr>
            </a:br>
            <a:r>
              <a:rPr lang="en-GB" sz="850" dirty="0">
                <a:solidFill>
                  <a:srgbClr val="FF6600"/>
                </a:solidFill>
              </a:rPr>
              <a:t>Judges will consider your agency’s business growth, fiscal stability and client retention within the region. Please outline how you nurture and maintain strong relationships with clients. </a:t>
            </a:r>
          </a:p>
          <a:p>
            <a:r>
              <a:rPr lang="en-GB" sz="850" b="1" dirty="0">
                <a:solidFill>
                  <a:srgbClr val="FF6600"/>
                </a:solidFill>
              </a:rPr>
              <a:t>4) Agency Culture and Leadership (20%)</a:t>
            </a:r>
            <a:br>
              <a:rPr lang="en-GB" sz="850" dirty="0">
                <a:solidFill>
                  <a:srgbClr val="FF6600"/>
                </a:solidFill>
              </a:rPr>
            </a:br>
            <a:r>
              <a:rPr lang="en-GB" sz="850" dirty="0">
                <a:solidFill>
                  <a:srgbClr val="FF6600"/>
                </a:solidFill>
              </a:rPr>
              <a:t>Outline your internal culture, leadership, and commitment to employee development. This should include how your agency fosters a positive work environment, listens and learns, promotes diversity and inclusion, and invests in the growth and well-being of your team. Judges will consider how these factors contribute to the agency’s overall success and reputation within the region.</a:t>
            </a: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dirty="0">
                <a:solidFill>
                  <a:srgbClr val="FF6600"/>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dirty="0">
              <a:solidFill>
                <a:srgbClr val="FF6600"/>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dirty="0">
                <a:solidFill>
                  <a:srgbClr val="FF6600"/>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dirty="0">
              <a:solidFill>
                <a:srgbClr val="FF6600"/>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dirty="0">
              <a:solidFill>
                <a:srgbClr val="FF6600"/>
              </a:solidFill>
              <a:latin typeface="YWFT Ultramagnetic Light" pitchFamily="2" charset="77"/>
              <a:ea typeface="YWFT Ultramagnetic Light" charset="0"/>
              <a:cs typeface="YWFT Ultramagnetic Light" charset="0"/>
              <a:sym typeface="Wingdings"/>
            </a:endParaRPr>
          </a:p>
          <a:p>
            <a:endParaRPr lang="en-US" sz="900" dirty="0">
              <a:solidFill>
                <a:srgbClr val="FF6600"/>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1"/>
            <a:ext cx="3543209" cy="1159854"/>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3E961C51-9FC1-B2A4-152A-E4B0EBE736FE}"/>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97797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ea typeface="YWFT Ultramagnetic" charset="0"/>
                <a:cs typeface="YWFT Ultramagnetic" charset="0"/>
              </a:rPr>
              <a:t>AUTOMOTIVE CAMPAIGN OF THE YEAR 2026</a:t>
            </a: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927268"/>
            <a:ext cx="3543209" cy="1446550"/>
          </a:xfrm>
          <a:prstGeom prst="rect">
            <a:avLst/>
          </a:prstGeom>
          <a:noFill/>
        </p:spPr>
        <p:txBody>
          <a:bodyPr wrap="square" rtlCol="0" anchor="ctr">
            <a:spAutoFit/>
          </a:bodyPr>
          <a:lstStyle/>
          <a:p>
            <a:r>
              <a:rPr lang="en-US" sz="800" dirty="0">
                <a:solidFill>
                  <a:srgbClr val="AA456F"/>
                </a:solidFill>
                <a:latin typeface="YWFT Ultramagnetic Light" pitchFamily="2" charset="77"/>
                <a:ea typeface="Calibri" panose="020F0502020204030204" pitchFamily="34" charset="0"/>
              </a:rPr>
              <a:t>This award calls for agencies who have worked on a creative, media or communications campaign in the competitive automotive wholesale, production, retail and maintenance sector including large machinery. The Judges will be looking for clear and concise objectives, exception generation of bold ideas and imagery, crystal clear communication strategies, innovative channel integration, effective use of </a:t>
            </a:r>
            <a:r>
              <a:rPr lang="en-US" sz="800" dirty="0" err="1">
                <a:solidFill>
                  <a:srgbClr val="AA456F"/>
                </a:solidFill>
                <a:latin typeface="YWFT Ultramagnetic Light" pitchFamily="2" charset="77"/>
                <a:ea typeface="Calibri" panose="020F0502020204030204" pitchFamily="34" charset="0"/>
              </a:rPr>
              <a:t>personalisation</a:t>
            </a:r>
            <a:r>
              <a:rPr lang="en-US" sz="800" dirty="0">
                <a:solidFill>
                  <a:srgbClr val="AA456F"/>
                </a:solidFill>
                <a:latin typeface="YWFT Ultramagnetic Light" pitchFamily="2" charset="77"/>
                <a:ea typeface="Calibri" panose="020F0502020204030204" pitchFamily="34" charset="0"/>
              </a:rPr>
              <a:t> and earned media and/or media buying, clever use of tools and budget, and demonstrably measured positive impact for the client, consumer and/or customer. Campaigns that can demonstrate increase in sales, changes in consumer </a:t>
            </a:r>
            <a:r>
              <a:rPr lang="en-US" sz="800" dirty="0" err="1">
                <a:solidFill>
                  <a:srgbClr val="AA456F"/>
                </a:solidFill>
                <a:latin typeface="YWFT Ultramagnetic Light" pitchFamily="2" charset="77"/>
                <a:ea typeface="Calibri" panose="020F0502020204030204" pitchFamily="34" charset="0"/>
              </a:rPr>
              <a:t>behaviour</a:t>
            </a:r>
            <a:r>
              <a:rPr lang="en-US" sz="800" dirty="0">
                <a:solidFill>
                  <a:srgbClr val="AA456F"/>
                </a:solidFill>
                <a:latin typeface="YWFT Ultramagnetic Light" pitchFamily="2" charset="77"/>
                <a:ea typeface="Calibri" panose="020F0502020204030204" pitchFamily="34" charset="0"/>
              </a:rPr>
              <a:t>, successful amplification of a product or service in existing market, entry or launch of a product in a new market or significant business growth will also be well received.</a:t>
            </a:r>
            <a:endParaRPr lang="en-GB" sz="800" dirty="0">
              <a:solidFill>
                <a:srgbClr val="AA456F"/>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AA456F"/>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AA456F"/>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AA456F"/>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AA456F"/>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AA456F"/>
              </a:solidFill>
              <a:latin typeface="YWFT Ultramagnetic Light" pitchFamily="2" charset="77"/>
              <a:ea typeface="YWFT Ultramagnetic Light" charset="0"/>
              <a:cs typeface="YWFT Ultramagnetic Light" charset="0"/>
              <a:sym typeface="Wingdings"/>
            </a:endParaRPr>
          </a:p>
          <a:p>
            <a:endParaRPr lang="en-US" sz="900">
              <a:solidFill>
                <a:srgbClr val="AA456F"/>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A456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A456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A456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A456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AA456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400383"/>
          </a:xfrm>
          <a:prstGeom prst="rect">
            <a:avLst/>
          </a:prstGeom>
          <a:noFill/>
        </p:spPr>
        <p:txBody>
          <a:bodyPr wrap="square">
            <a:spAutoFit/>
          </a:bodyPr>
          <a:lstStyle/>
          <a:p>
            <a:r>
              <a:rPr lang="en-US" sz="850">
                <a:solidFill>
                  <a:srgbClr val="AA456F"/>
                </a:solidFill>
                <a:effectLst/>
                <a:latin typeface="YWFT Ultramagnetic Light" pitchFamily="2" charset="77"/>
                <a:ea typeface="Calibri" panose="020F0502020204030204" pitchFamily="34" charset="0"/>
              </a:rPr>
              <a:t>Open for nominations from existing and active </a:t>
            </a:r>
            <a:r>
              <a:rPr lang="en-US" sz="850" b="1">
                <a:solidFill>
                  <a:srgbClr val="AA456F"/>
                </a:solidFill>
                <a:effectLst/>
                <a:latin typeface="YWFT Ultramagnetic Light" pitchFamily="2" charset="77"/>
                <a:ea typeface="Calibri" panose="020F0502020204030204" pitchFamily="34" charset="0"/>
              </a:rPr>
              <a:t>independent</a:t>
            </a:r>
            <a:r>
              <a:rPr lang="en-US" sz="850">
                <a:solidFill>
                  <a:srgbClr val="AA456F"/>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AA456F"/>
              </a:solidFill>
              <a:latin typeface="YWFT Ultramagnetic Light" pitchFamily="2" charset="77"/>
              <a:ea typeface="Calibri" panose="020F0502020204030204" pitchFamily="34" charset="0"/>
            </a:endParaRPr>
          </a:p>
          <a:p>
            <a:r>
              <a:rPr lang="en-US" sz="850">
                <a:solidFill>
                  <a:srgbClr val="AA456F"/>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AA456F"/>
              </a:solidFill>
              <a:latin typeface="YWFT Ultramagnetic Light" pitchFamily="2" charset="77"/>
              <a:ea typeface="Calibri" panose="020F0502020204030204" pitchFamily="34" charset="0"/>
            </a:endParaRPr>
          </a:p>
          <a:p>
            <a:r>
              <a:rPr lang="en-US" sz="850">
                <a:solidFill>
                  <a:srgbClr val="AA456F"/>
                </a:solidFill>
                <a:effectLst/>
                <a:latin typeface="YWFT Ultramagnetic Light" pitchFamily="2" charset="77"/>
                <a:ea typeface="Calibri" panose="020F0502020204030204" pitchFamily="34" charset="0"/>
              </a:rPr>
              <a:t>All entries in this category need to be executed in the Automotive sector and have permission from the </a:t>
            </a:r>
            <a:r>
              <a:rPr lang="en-US" sz="850">
                <a:solidFill>
                  <a:srgbClr val="AA456F"/>
                </a:solidFill>
                <a:latin typeface="YWFT Ultramagnetic Light" pitchFamily="2" charset="77"/>
                <a:ea typeface="Calibri" panose="020F0502020204030204" pitchFamily="34" charset="0"/>
              </a:rPr>
              <a:t>Brand </a:t>
            </a:r>
            <a:r>
              <a:rPr lang="en-US" sz="850">
                <a:solidFill>
                  <a:srgbClr val="AA456F"/>
                </a:solidFill>
                <a:effectLst/>
                <a:latin typeface="YWFT Ultramagnetic Light" pitchFamily="2" charset="77"/>
                <a:ea typeface="Calibri" panose="020F0502020204030204" pitchFamily="34" charset="0"/>
              </a:rPr>
              <a:t>to enter the works. </a:t>
            </a:r>
          </a:p>
        </p:txBody>
      </p:sp>
    </p:spTree>
    <p:extLst>
      <p:ext uri="{BB962C8B-B14F-4D97-AF65-F5344CB8AC3E}">
        <p14:creationId xmlns:p14="http://schemas.microsoft.com/office/powerpoint/2010/main" val="1546131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rPr>
              <a:t>BEST CREATIVE (AUDIOVISUAL/DIGITAL) 2026</a:t>
            </a:r>
            <a:endParaRPr lang="en-US" dirty="0">
              <a:solidFill>
                <a:srgbClr val="AA456F"/>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22860" y="926795"/>
            <a:ext cx="3543209" cy="1754326"/>
          </a:xfrm>
          <a:prstGeom prst="rect">
            <a:avLst/>
          </a:prstGeom>
          <a:noFill/>
        </p:spPr>
        <p:txBody>
          <a:bodyPr wrap="square" rtlCol="0" anchor="ctr">
            <a:spAutoFit/>
          </a:bodyPr>
          <a:lstStyle/>
          <a:p>
            <a:r>
              <a:rPr lang="en-US" sz="900" dirty="0">
                <a:solidFill>
                  <a:srgbClr val="AA456F"/>
                </a:solidFill>
                <a:latin typeface="YWFT Ultramagnetic Light" charset="0"/>
                <a:ea typeface="YWFT Ultramagnetic Light" charset="0"/>
                <a:cs typeface="YWFT Ultramagnetic Light" charset="0"/>
              </a:rPr>
              <a:t>The Audiovisual Creativity Award is open to submissions of either full campaigns or individual materials/content that demonstrate the true spirit of creativity: online or offline or both. This can include but is not limited to examples of creativity in outdoor, TVC, experiential, film, etc.. </a:t>
            </a:r>
          </a:p>
          <a:p>
            <a:endParaRPr lang="en-US" sz="900" dirty="0">
              <a:solidFill>
                <a:srgbClr val="AA456F"/>
              </a:solidFill>
              <a:latin typeface="YWFT Ultramagnetic Light" charset="0"/>
              <a:ea typeface="YWFT Ultramagnetic Light" charset="0"/>
              <a:cs typeface="YWFT Ultramagnetic Light" charset="0"/>
            </a:endParaRPr>
          </a:p>
          <a:p>
            <a:r>
              <a:rPr lang="en-US" sz="900" dirty="0">
                <a:solidFill>
                  <a:srgbClr val="AA456F"/>
                </a:solidFill>
                <a:latin typeface="YWFT Ultramagnetic Light" charset="0"/>
                <a:ea typeface="YWFT Ultramagnetic Light" charset="0"/>
                <a:cs typeface="YWFT Ultramagnetic Light" charset="0"/>
              </a:rPr>
              <a:t>Awarded to entries that demonstrate a high quality and aesthetic and developed from an insight or objective. Judges will evaluate how effective (for measurable entries) or how </a:t>
            </a:r>
            <a:r>
              <a:rPr lang="en-US" sz="900" i="1" dirty="0">
                <a:solidFill>
                  <a:srgbClr val="AA456F"/>
                </a:solidFill>
                <a:latin typeface="YWFT Ultramagnetic Light" charset="0"/>
                <a:ea typeface="YWFT Ultramagnetic Light" charset="0"/>
                <a:cs typeface="YWFT Ultramagnetic Light" charset="0"/>
              </a:rPr>
              <a:t>likely </a:t>
            </a:r>
            <a:r>
              <a:rPr lang="en-US" sz="900" dirty="0">
                <a:solidFill>
                  <a:srgbClr val="AA456F"/>
                </a:solidFill>
                <a:latin typeface="YWFT Ultramagnetic Light" charset="0"/>
                <a:ea typeface="YWFT Ultramagnetic Light" charset="0"/>
                <a:cs typeface="YWFT Ultramagnetic Light" charset="0"/>
              </a:rPr>
              <a:t>effective (for other entries) the work may have been. Judges will be encouraged to evaluate the quality and originality of the work within the context of its category.</a:t>
            </a:r>
          </a:p>
          <a:p>
            <a:endParaRPr lang="en-US" sz="900" dirty="0">
              <a:solidFill>
                <a:srgbClr val="AA456F"/>
              </a:solidFill>
              <a:highlight>
                <a:srgbClr val="FFFF00"/>
              </a:highlight>
              <a:latin typeface="YWFT Ultramagnetic Light" charset="0"/>
              <a:ea typeface="YWFT Ultramagnetic Light" charset="0"/>
              <a:cs typeface="YWFT Ultramagnetic Light" charset="0"/>
            </a:endParaRPr>
          </a:p>
          <a:p>
            <a:endParaRPr lang="en-US" sz="900" dirty="0">
              <a:solidFill>
                <a:srgbClr val="AA456F"/>
              </a:solidFill>
              <a:latin typeface="+mj-lt"/>
            </a:endParaRPr>
          </a:p>
        </p:txBody>
      </p:sp>
      <p:sp>
        <p:nvSpPr>
          <p:cNvPr id="17" name="TextBox 16"/>
          <p:cNvSpPr txBox="1"/>
          <p:nvPr/>
        </p:nvSpPr>
        <p:spPr>
          <a:xfrm>
            <a:off x="5330244" y="840900"/>
            <a:ext cx="3543210" cy="1061829"/>
          </a:xfrm>
          <a:prstGeom prst="rect">
            <a:avLst/>
          </a:prstGeom>
          <a:noFill/>
        </p:spPr>
        <p:txBody>
          <a:bodyPr wrap="square" rtlCol="0" anchor="ctr">
            <a:spAutoFit/>
          </a:bodyPr>
          <a:lstStyle/>
          <a:p>
            <a:r>
              <a:rPr lang="en-US" sz="900" dirty="0">
                <a:solidFill>
                  <a:srgbClr val="AA456F"/>
                </a:solidFill>
                <a:latin typeface="YWFT Ultramagnetic Light" charset="0"/>
                <a:ea typeface="YWFT Ultramagnetic Light" charset="0"/>
                <a:cs typeface="YWFT Ultramagnetic Light" charset="0"/>
              </a:rPr>
              <a:t>Open to all </a:t>
            </a:r>
            <a:r>
              <a:rPr lang="en-US" sz="900" b="1" dirty="0">
                <a:solidFill>
                  <a:srgbClr val="AA456F"/>
                </a:solidFill>
                <a:latin typeface="YWFT Ultramagnetic Light" charset="0"/>
                <a:ea typeface="YWFT Ultramagnetic Light" charset="0"/>
                <a:cs typeface="YWFT Ultramagnetic Light" charset="0"/>
              </a:rPr>
              <a:t>independent</a:t>
            </a:r>
            <a:r>
              <a:rPr lang="en-US" sz="900" dirty="0">
                <a:solidFill>
                  <a:srgbClr val="AA456F"/>
                </a:solidFill>
                <a:latin typeface="YWFT Ultramagnetic Light" charset="0"/>
                <a:ea typeface="YWFT Ultramagnetic Light" charset="0"/>
                <a:cs typeface="YWFT Ultramagnetic Light" charset="0"/>
              </a:rPr>
              <a:t> agencies (as defined in the Rules &amp; Terms) involved in communications around the world including but not limited to agencies of any specialism, consultancies, etc..</a:t>
            </a:r>
            <a:endParaRPr lang="en-US" sz="900" strike="sngStrike" dirty="0">
              <a:solidFill>
                <a:srgbClr val="AA456F"/>
              </a:solidFill>
              <a:latin typeface="YWFT Ultramagnetic Light" charset="0"/>
              <a:ea typeface="YWFT Ultramagnetic Light" charset="0"/>
              <a:cs typeface="YWFT Ultramagnetic Light" charset="0"/>
            </a:endParaRPr>
          </a:p>
          <a:p>
            <a:endParaRPr lang="en-US" sz="900" dirty="0">
              <a:solidFill>
                <a:srgbClr val="AA456F"/>
              </a:solidFill>
              <a:highlight>
                <a:srgbClr val="FFFF00"/>
              </a:highlight>
              <a:latin typeface="YWFT Ultramagnetic Light" charset="0"/>
              <a:ea typeface="YWFT Ultramagnetic Light" charset="0"/>
              <a:cs typeface="YWFT Ultramagnetic Light" charset="0"/>
            </a:endParaRPr>
          </a:p>
          <a:p>
            <a:r>
              <a:rPr lang="en-US" sz="900" dirty="0">
                <a:solidFill>
                  <a:srgbClr val="AA456F"/>
                </a:solidFill>
                <a:latin typeface="YWFT Ultramagnetic Light" charset="0"/>
                <a:ea typeface="YWFT Ultramagnetic Light" charset="0"/>
                <a:cs typeface="YWFT Ultramagnetic Light" charset="0"/>
              </a:rPr>
              <a:t>Work in any sector (FMCG, B2B, etc.), and principally </a:t>
            </a:r>
            <a:r>
              <a:rPr lang="en-US" sz="900" dirty="0" err="1">
                <a:solidFill>
                  <a:srgbClr val="AA456F"/>
                </a:solidFill>
                <a:latin typeface="YWFT Ultramagnetic Light" charset="0"/>
                <a:ea typeface="YWFT Ultramagnetic Light" charset="0"/>
                <a:cs typeface="YWFT Ultramagnetic Light" charset="0"/>
              </a:rPr>
              <a:t>utilising</a:t>
            </a:r>
            <a:r>
              <a:rPr lang="en-US" sz="900" dirty="0">
                <a:solidFill>
                  <a:srgbClr val="AA456F"/>
                </a:solidFill>
                <a:latin typeface="YWFT Ultramagnetic Light" charset="0"/>
                <a:ea typeface="YWFT Ultramagnetic Light" charset="0"/>
                <a:cs typeface="YWFT Ultramagnetic Light" charset="0"/>
              </a:rPr>
              <a:t> any medium (TV, radio, cinema, digital, outdoor, experiential, etc.) is eligible for submission. </a:t>
            </a:r>
          </a:p>
        </p:txBody>
      </p:sp>
      <p:sp>
        <p:nvSpPr>
          <p:cNvPr id="18" name="TextBox 17"/>
          <p:cNvSpPr txBox="1"/>
          <p:nvPr/>
        </p:nvSpPr>
        <p:spPr>
          <a:xfrm>
            <a:off x="1158846" y="2793211"/>
            <a:ext cx="3510990" cy="1338828"/>
          </a:xfrm>
          <a:prstGeom prst="rect">
            <a:avLst/>
          </a:prstGeom>
          <a:noFill/>
          <a:ln>
            <a:noFill/>
          </a:ln>
        </p:spPr>
        <p:txBody>
          <a:bodyPr wrap="square" rtlCol="0" anchor="ctr">
            <a:spAutoFit/>
          </a:bodyPr>
          <a:lstStyle/>
          <a:p>
            <a:pPr marL="228600" indent="-228600">
              <a:buFontTx/>
              <a:buAutoNum type="arabicParenR"/>
            </a:pPr>
            <a:r>
              <a:rPr lang="en-US" sz="900" dirty="0">
                <a:solidFill>
                  <a:srgbClr val="AA456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dirty="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A456F"/>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dirty="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A456F"/>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dirty="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A456F"/>
                </a:solidFill>
                <a:latin typeface="YWFT Ultramagnetic Light" charset="0"/>
                <a:ea typeface="YWFT Ultramagnetic Light" charset="0"/>
                <a:cs typeface="YWFT Ultramagnetic Light" charset="0"/>
              </a:rPr>
              <a:t>Documented Results and/or the Judges’ Evaluation of Likely Effectiveness (15%)</a:t>
            </a:r>
          </a:p>
          <a:p>
            <a:pPr marL="228600" indent="-228600">
              <a:buAutoNum type="arabicParenR"/>
            </a:pPr>
            <a:endParaRPr lang="en-US" sz="900" dirty="0">
              <a:solidFill>
                <a:srgbClr val="AA456F"/>
              </a:solidFill>
              <a:latin typeface="YWFT Ultramagnetic Light" charset="0"/>
              <a:ea typeface="YWFT Ultramagnetic Light" charset="0"/>
              <a:cs typeface="YWFT Ultramagnetic Light" charset="0"/>
            </a:endParaRP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a:solidFill>
                  <a:srgbClr val="AA456F"/>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AA456F"/>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a:solidFill>
                  <a:srgbClr val="AA456F"/>
                </a:solidFill>
                <a:latin typeface="YWFT Ultramagnetic Light" charset="0"/>
                <a:ea typeface="YWFT Ultramagnetic Light" charset="0"/>
                <a:cs typeface="YWFT Ultramagnetic Light" charset="0"/>
              </a:rPr>
              <a:t>Case films: Video up to 3-minutes long; </a:t>
            </a:r>
            <a:r>
              <a:rPr lang="en-US" sz="900">
                <a:solidFill>
                  <a:srgbClr val="AA456F"/>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AA456F"/>
              </a:solidFill>
              <a:latin typeface="YWFT Ultramagnetic Light" charset="0"/>
              <a:ea typeface="YWFT Ultramagnetic Light" charset="0"/>
              <a:cs typeface="YWFT Ultramagnetic Light" charset="0"/>
              <a:sym typeface="Wingdings"/>
            </a:endParaRPr>
          </a:p>
          <a:p>
            <a:r>
              <a:rPr lang="en-US" sz="900">
                <a:solidFill>
                  <a:srgbClr val="AA456F"/>
                </a:solidFill>
                <a:latin typeface="YWFT Ultramagnetic Light" charset="0"/>
                <a:ea typeface="YWFT Ultramagnetic Light" charset="0"/>
                <a:cs typeface="YWFT Ultramagnetic Light" charset="0"/>
                <a:sym typeface="Wingdings"/>
              </a:rPr>
              <a:t>You may also submit additional relevant supporting materials.</a:t>
            </a:r>
            <a:r>
              <a:rPr lang="en-GB" sz="900">
                <a:solidFill>
                  <a:srgbClr val="AA456F"/>
                </a:solidFill>
                <a:latin typeface="YWFT Ultramagnetic Light" charset="0"/>
                <a:ea typeface="YWFT Ultramagnetic Light" charset="0"/>
                <a:cs typeface="YWFT Ultramagnetic Light" charset="0"/>
              </a:rPr>
              <a:t> This could include a video or case history if you’ve not included it above</a:t>
            </a:r>
            <a:endParaRPr lang="en-US" sz="900">
              <a:solidFill>
                <a:srgbClr val="AA456F"/>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AA456F"/>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AA456F"/>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AA456F"/>
                </a:solidFill>
                <a:latin typeface="YWFT Ultramagnetic Light" charset="0"/>
                <a:ea typeface="YWFT Ultramagnetic Light" charset="0"/>
                <a:cs typeface="YWFT Ultramagnetic Light" charset="0"/>
                <a:sym typeface="Wingdings"/>
              </a:rPr>
              <a:t>Max 250MB</a:t>
            </a:r>
          </a:p>
          <a:p>
            <a:endParaRPr lang="en-US" sz="900">
              <a:solidFill>
                <a:srgbClr val="AA456F"/>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A456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A456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A456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a:ln>
            <a:noFill/>
          </a:ln>
        </p:spPr>
        <p:txBody>
          <a:bodyPr wrap="square" rtlCol="0">
            <a:spAutoFit/>
          </a:bodyPr>
          <a:lstStyle/>
          <a:p>
            <a:pPr algn="r"/>
            <a:r>
              <a:rPr lang="en-US" sz="1400">
                <a:solidFill>
                  <a:srgbClr val="AA456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785227"/>
            <a:ext cx="3543209" cy="1734696"/>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785226"/>
            <a:ext cx="3543209" cy="1734696"/>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AA456F"/>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AE90E13C-BB92-32A9-3482-3A5BA5AF8758}"/>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7265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746C82"/>
                </a:solidFill>
                <a:latin typeface="YWFT Ultramagnetic" charset="0"/>
              </a:rPr>
              <a:t>BEST CREATIVE (PRINT &amp; DESIGN) 2026</a:t>
            </a:r>
            <a:endParaRPr lang="en-US" dirty="0">
              <a:solidFill>
                <a:srgbClr val="746C82"/>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22860" y="860059"/>
            <a:ext cx="3543209" cy="1892826"/>
          </a:xfrm>
          <a:prstGeom prst="rect">
            <a:avLst/>
          </a:prstGeom>
          <a:noFill/>
        </p:spPr>
        <p:txBody>
          <a:bodyPr wrap="square" rtlCol="0" anchor="ctr">
            <a:spAutoFit/>
          </a:bodyPr>
          <a:lstStyle/>
          <a:p>
            <a:r>
              <a:rPr lang="en-US" sz="900">
                <a:solidFill>
                  <a:srgbClr val="746C82"/>
                </a:solidFill>
                <a:latin typeface="YWFT Ultramagnetic Light" charset="0"/>
                <a:ea typeface="YWFT Ultramagnetic Light" charset="0"/>
                <a:cs typeface="YWFT Ultramagnetic Light" charset="0"/>
              </a:rPr>
              <a:t>The Print &amp; Design Creativity Award is open to submissions of either full campaigns or individual materials/content that demonstrate the true spirit of creativity. This can include but is not limited to examples of creativity in printed media such as newspapers, magazines, displays, promotional material, packaging, stationery, etc..</a:t>
            </a:r>
          </a:p>
          <a:p>
            <a:endParaRPr lang="en-US" sz="900">
              <a:solidFill>
                <a:srgbClr val="746C82"/>
              </a:solidFill>
              <a:latin typeface="YWFT Ultramagnetic Light" charset="0"/>
              <a:ea typeface="YWFT Ultramagnetic Light" charset="0"/>
              <a:cs typeface="YWFT Ultramagnetic Light" charset="0"/>
            </a:endParaRPr>
          </a:p>
          <a:p>
            <a:r>
              <a:rPr lang="en-US" sz="900">
                <a:solidFill>
                  <a:srgbClr val="746C82"/>
                </a:solidFill>
                <a:latin typeface="YWFT Ultramagnetic Light" charset="0"/>
                <a:ea typeface="YWFT Ultramagnetic Light" charset="0"/>
                <a:cs typeface="YWFT Ultramagnetic Light" charset="0"/>
              </a:rPr>
              <a:t>Awarded to entries that demonstrate a high quality and aesthetic and developed from an insight or objective. Judges will evaluate how effective (for measurable entries) or how </a:t>
            </a:r>
            <a:r>
              <a:rPr lang="en-US" sz="900" i="1">
                <a:solidFill>
                  <a:srgbClr val="746C82"/>
                </a:solidFill>
                <a:latin typeface="YWFT Ultramagnetic Light" charset="0"/>
                <a:ea typeface="YWFT Ultramagnetic Light" charset="0"/>
                <a:cs typeface="YWFT Ultramagnetic Light" charset="0"/>
              </a:rPr>
              <a:t>likely </a:t>
            </a:r>
            <a:r>
              <a:rPr lang="en-US" sz="900">
                <a:solidFill>
                  <a:srgbClr val="746C82"/>
                </a:solidFill>
                <a:latin typeface="YWFT Ultramagnetic Light" charset="0"/>
                <a:ea typeface="YWFT Ultramagnetic Light" charset="0"/>
                <a:cs typeface="YWFT Ultramagnetic Light" charset="0"/>
              </a:rPr>
              <a:t>effective (for other entries) the work may have been. Judges will be encouraged to evaluate the quality and originality of the work within the context of its category.</a:t>
            </a:r>
          </a:p>
          <a:p>
            <a:endParaRPr lang="en-US" sz="900">
              <a:solidFill>
                <a:srgbClr val="746C82"/>
              </a:solidFill>
              <a:latin typeface="YWFT Ultramagnetic Light" charset="0"/>
              <a:ea typeface="YWFT Ultramagnetic Light" charset="0"/>
              <a:cs typeface="YWFT Ultramagnetic Light" charset="0"/>
            </a:endParaRPr>
          </a:p>
          <a:p>
            <a:endParaRPr lang="en-US" sz="900">
              <a:solidFill>
                <a:srgbClr val="746C82"/>
              </a:solidFill>
              <a:latin typeface="+mj-lt"/>
            </a:endParaRPr>
          </a:p>
        </p:txBody>
      </p:sp>
      <p:sp>
        <p:nvSpPr>
          <p:cNvPr id="17" name="TextBox 16"/>
          <p:cNvSpPr txBox="1"/>
          <p:nvPr/>
        </p:nvSpPr>
        <p:spPr>
          <a:xfrm>
            <a:off x="5321792" y="798189"/>
            <a:ext cx="3543210" cy="1061829"/>
          </a:xfrm>
          <a:prstGeom prst="rect">
            <a:avLst/>
          </a:prstGeom>
          <a:noFill/>
        </p:spPr>
        <p:txBody>
          <a:bodyPr wrap="square" rtlCol="0" anchor="ctr">
            <a:spAutoFit/>
          </a:bodyPr>
          <a:lstStyle/>
          <a:p>
            <a:r>
              <a:rPr lang="en-US" sz="900">
                <a:solidFill>
                  <a:srgbClr val="746C82"/>
                </a:solidFill>
                <a:latin typeface="YWFT Ultramagnetic Light" charset="0"/>
                <a:ea typeface="YWFT Ultramagnetic Light" charset="0"/>
                <a:cs typeface="YWFT Ultramagnetic Light" charset="0"/>
              </a:rPr>
              <a:t>Open to all </a:t>
            </a:r>
            <a:r>
              <a:rPr lang="en-US" sz="900" b="1">
                <a:solidFill>
                  <a:srgbClr val="746C82"/>
                </a:solidFill>
                <a:latin typeface="YWFT Ultramagnetic Light" charset="0"/>
                <a:ea typeface="YWFT Ultramagnetic Light" charset="0"/>
                <a:cs typeface="YWFT Ultramagnetic Light" charset="0"/>
              </a:rPr>
              <a:t>independent</a:t>
            </a:r>
            <a:r>
              <a:rPr lang="en-US" sz="900">
                <a:solidFill>
                  <a:srgbClr val="746C82"/>
                </a:solidFill>
                <a:latin typeface="YWFT Ultramagnetic Light" charset="0"/>
                <a:ea typeface="YWFT Ultramagnetic Light" charset="0"/>
                <a:cs typeface="YWFT Ultramagnetic Light" charset="0"/>
              </a:rPr>
              <a:t> agencies (as defined in the Rules &amp; Terms) involved in communications around the world including but not limited to agencies of any specialism, consultancies, etc..</a:t>
            </a:r>
            <a:endParaRPr lang="en-US" sz="900" strike="sngStrike">
              <a:solidFill>
                <a:srgbClr val="746C82"/>
              </a:solidFill>
              <a:latin typeface="YWFT Ultramagnetic Light" charset="0"/>
              <a:ea typeface="YWFT Ultramagnetic Light" charset="0"/>
              <a:cs typeface="YWFT Ultramagnetic Light" charset="0"/>
            </a:endParaRPr>
          </a:p>
          <a:p>
            <a:endParaRPr lang="en-US" sz="900">
              <a:solidFill>
                <a:srgbClr val="746C82"/>
              </a:solidFill>
              <a:latin typeface="YWFT Ultramagnetic Light" charset="0"/>
              <a:ea typeface="YWFT Ultramagnetic Light" charset="0"/>
              <a:cs typeface="YWFT Ultramagnetic Light" charset="0"/>
            </a:endParaRPr>
          </a:p>
          <a:p>
            <a:r>
              <a:rPr lang="en-US" sz="900">
                <a:solidFill>
                  <a:srgbClr val="746C82"/>
                </a:solidFill>
                <a:latin typeface="YWFT Ultramagnetic Light" charset="0"/>
                <a:ea typeface="YWFT Ultramagnetic Light" charset="0"/>
                <a:cs typeface="YWFT Ultramagnetic Light" charset="0"/>
              </a:rPr>
              <a:t>Work in any sector (FMCG, B2B, etc.), and principally </a:t>
            </a:r>
            <a:r>
              <a:rPr lang="en-US" sz="900" err="1">
                <a:solidFill>
                  <a:srgbClr val="746C82"/>
                </a:solidFill>
                <a:latin typeface="YWFT Ultramagnetic Light" charset="0"/>
                <a:ea typeface="YWFT Ultramagnetic Light" charset="0"/>
                <a:cs typeface="YWFT Ultramagnetic Light" charset="0"/>
              </a:rPr>
              <a:t>utilising</a:t>
            </a:r>
            <a:r>
              <a:rPr lang="en-US" sz="900">
                <a:solidFill>
                  <a:srgbClr val="746C82"/>
                </a:solidFill>
                <a:latin typeface="YWFT Ultramagnetic Light" charset="0"/>
                <a:ea typeface="YWFT Ultramagnetic Light" charset="0"/>
                <a:cs typeface="YWFT Ultramagnetic Light" charset="0"/>
              </a:rPr>
              <a:t> any owned or paid medium (newspaper, magazine, promotional material, displays, stationery, signage, packaging etc.) is eligible for. submission </a:t>
            </a:r>
          </a:p>
        </p:txBody>
      </p:sp>
      <p:sp>
        <p:nvSpPr>
          <p:cNvPr id="18" name="TextBox 17"/>
          <p:cNvSpPr txBox="1"/>
          <p:nvPr/>
        </p:nvSpPr>
        <p:spPr>
          <a:xfrm>
            <a:off x="1158846" y="2662405"/>
            <a:ext cx="3510990" cy="1200329"/>
          </a:xfrm>
          <a:prstGeom prst="rect">
            <a:avLst/>
          </a:prstGeom>
          <a:noFill/>
        </p:spPr>
        <p:txBody>
          <a:bodyPr wrap="square" rtlCol="0" anchor="ctr">
            <a:spAutoFit/>
          </a:bodyPr>
          <a:lstStyle/>
          <a:p>
            <a:pPr marL="228600" indent="-228600">
              <a:buFontTx/>
              <a:buAutoNum type="arabicParenR"/>
            </a:pPr>
            <a:r>
              <a:rPr lang="en-US" sz="900">
                <a:solidFill>
                  <a:srgbClr val="746C82"/>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Documented Results and/or the Judges’ Evaluation of Likely Effectiveness (15%)</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a:solidFill>
                  <a:srgbClr val="746C82"/>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746C82"/>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a:solidFill>
                  <a:srgbClr val="746C82"/>
                </a:solidFill>
                <a:latin typeface="YWFT Ultramagnetic Light" charset="0"/>
                <a:ea typeface="YWFT Ultramagnetic Light" charset="0"/>
                <a:cs typeface="YWFT Ultramagnetic Light" charset="0"/>
              </a:rPr>
              <a:t>Case films: Video up to 3-minutes long; </a:t>
            </a:r>
            <a:r>
              <a:rPr lang="en-US" sz="900">
                <a:solidFill>
                  <a:srgbClr val="746C82"/>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746C82"/>
              </a:solidFill>
              <a:latin typeface="YWFT Ultramagnetic Light" charset="0"/>
              <a:ea typeface="YWFT Ultramagnetic Light" charset="0"/>
              <a:cs typeface="YWFT Ultramagnetic Light" charset="0"/>
              <a:sym typeface="Wingdings"/>
            </a:endParaRPr>
          </a:p>
          <a:p>
            <a:r>
              <a:rPr lang="en-US" sz="900">
                <a:solidFill>
                  <a:srgbClr val="746C82"/>
                </a:solidFill>
                <a:latin typeface="YWFT Ultramagnetic Light" charset="0"/>
                <a:ea typeface="YWFT Ultramagnetic Light" charset="0"/>
                <a:cs typeface="YWFT Ultramagnetic Light" charset="0"/>
                <a:sym typeface="Wingdings"/>
              </a:rPr>
              <a:t>You may also submit additional relevant supporting materials.</a:t>
            </a:r>
            <a:r>
              <a:rPr lang="en-GB" sz="900">
                <a:solidFill>
                  <a:srgbClr val="746C82"/>
                </a:solidFill>
                <a:latin typeface="YWFT Ultramagnetic Light" charset="0"/>
                <a:ea typeface="YWFT Ultramagnetic Light" charset="0"/>
                <a:cs typeface="YWFT Ultramagnetic Light" charset="0"/>
              </a:rPr>
              <a:t> This could include a video or case history if you’ve not included it above</a:t>
            </a:r>
            <a:endParaRPr lang="en-US" sz="900">
              <a:solidFill>
                <a:srgbClr val="746C82"/>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Max 250MB</a:t>
            </a:r>
          </a:p>
          <a:p>
            <a:endParaRPr lang="en-US" sz="900">
              <a:solidFill>
                <a:srgbClr val="746C82"/>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746C82"/>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746C82"/>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746C82"/>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746C82"/>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06811"/>
            <a:ext cx="3543209" cy="1702491"/>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06811"/>
            <a:ext cx="3543209" cy="1702491"/>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746C82"/>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0FB497F3-FAC4-5661-1B9E-C323E41E6802}"/>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3076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FF6600"/>
                </a:solidFill>
                <a:latin typeface="YWFT Ultramagnetic" charset="0"/>
              </a:rPr>
              <a:t>BEST CREATIVE (Out of Home OOH) 2026</a:t>
            </a:r>
            <a:endParaRPr lang="en-US" dirty="0">
              <a:solidFill>
                <a:srgbClr val="FF6600"/>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14592" y="780756"/>
            <a:ext cx="3543209" cy="1892826"/>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This Out of Home / Outdoor Advertising Award is open to submissions of either full campaigns or individual materials/content that demonstrate a true spirit of creativity. This can include but is not limited to examples of creativity in billboards, digital outdoor spaces or activations that have left a lasting impact on a passing audience. </a:t>
            </a:r>
          </a:p>
          <a:p>
            <a:endParaRPr lang="en-US" sz="900" dirty="0">
              <a:solidFill>
                <a:srgbClr val="FF6600"/>
              </a:solidFill>
              <a:latin typeface="YWFT Ultramagnetic Light" charset="0"/>
              <a:ea typeface="YWFT Ultramagnetic Light" charset="0"/>
              <a:cs typeface="YWFT Ultramagnetic Light" charset="0"/>
            </a:endParaRPr>
          </a:p>
          <a:p>
            <a:r>
              <a:rPr lang="en-US" sz="900" dirty="0">
                <a:solidFill>
                  <a:srgbClr val="FF6600"/>
                </a:solidFill>
                <a:latin typeface="YWFT Ultramagnetic Light" charset="0"/>
                <a:ea typeface="YWFT Ultramagnetic Light" charset="0"/>
                <a:cs typeface="YWFT Ultramagnetic Light" charset="0"/>
              </a:rPr>
              <a:t>Awarded to entries that demonstrate a high quality and aesthetic and developed from an insight or objective. Judges will evaluate how effective, bold, interactive, or contextually relevant the advertising was to create a memorable experience. This might involve bold ideas or new technology and could be part of a wider campaign or a stand-alone project.</a:t>
            </a:r>
          </a:p>
          <a:p>
            <a:endParaRPr lang="en-US" sz="900" dirty="0">
              <a:solidFill>
                <a:srgbClr val="FF6600"/>
              </a:solidFill>
              <a:latin typeface="+mj-lt"/>
            </a:endParaRPr>
          </a:p>
        </p:txBody>
      </p:sp>
      <p:sp>
        <p:nvSpPr>
          <p:cNvPr id="17" name="TextBox 16"/>
          <p:cNvSpPr txBox="1"/>
          <p:nvPr/>
        </p:nvSpPr>
        <p:spPr>
          <a:xfrm>
            <a:off x="5321792" y="798189"/>
            <a:ext cx="3543210" cy="1061829"/>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Open to all </a:t>
            </a:r>
            <a:r>
              <a:rPr lang="en-US" sz="900" b="1" dirty="0">
                <a:solidFill>
                  <a:srgbClr val="FF6600"/>
                </a:solidFill>
                <a:latin typeface="YWFT Ultramagnetic Light" charset="0"/>
                <a:ea typeface="YWFT Ultramagnetic Light" charset="0"/>
                <a:cs typeface="YWFT Ultramagnetic Light" charset="0"/>
              </a:rPr>
              <a:t>independent</a:t>
            </a:r>
            <a:r>
              <a:rPr lang="en-US" sz="900" dirty="0">
                <a:solidFill>
                  <a:srgbClr val="FF6600"/>
                </a:solidFill>
                <a:latin typeface="YWFT Ultramagnetic Light" charset="0"/>
                <a:ea typeface="YWFT Ultramagnetic Light" charset="0"/>
                <a:cs typeface="YWFT Ultramagnetic Light" charset="0"/>
              </a:rPr>
              <a:t> agencies (as defined in the Rules &amp; Terms) involved in communications around the world including but not limited to agencies of any specialism, consultancies, etc..</a:t>
            </a:r>
            <a:endParaRPr lang="en-US" sz="900" strike="sngStrike" dirty="0">
              <a:solidFill>
                <a:srgbClr val="FF6600"/>
              </a:solidFill>
              <a:latin typeface="YWFT Ultramagnetic Light" charset="0"/>
              <a:ea typeface="YWFT Ultramagnetic Light" charset="0"/>
              <a:cs typeface="YWFT Ultramagnetic Light" charset="0"/>
            </a:endParaRPr>
          </a:p>
          <a:p>
            <a:endParaRPr lang="en-US" sz="900" dirty="0">
              <a:solidFill>
                <a:srgbClr val="FF6600"/>
              </a:solidFill>
              <a:latin typeface="YWFT Ultramagnetic Light" charset="0"/>
              <a:ea typeface="YWFT Ultramagnetic Light" charset="0"/>
              <a:cs typeface="YWFT Ultramagnetic Light" charset="0"/>
            </a:endParaRPr>
          </a:p>
          <a:p>
            <a:r>
              <a:rPr lang="en-US" sz="900" dirty="0">
                <a:solidFill>
                  <a:srgbClr val="FF6600"/>
                </a:solidFill>
                <a:latin typeface="YWFT Ultramagnetic Light" charset="0"/>
                <a:ea typeface="YWFT Ultramagnetic Light" charset="0"/>
                <a:cs typeface="YWFT Ultramagnetic Light" charset="0"/>
              </a:rPr>
              <a:t>Work in any sector (FMCG, B2B, etc.), and principally </a:t>
            </a:r>
            <a:r>
              <a:rPr lang="en-US" sz="900" dirty="0" err="1">
                <a:solidFill>
                  <a:srgbClr val="FF6600"/>
                </a:solidFill>
                <a:latin typeface="YWFT Ultramagnetic Light" charset="0"/>
                <a:ea typeface="YWFT Ultramagnetic Light" charset="0"/>
                <a:cs typeface="YWFT Ultramagnetic Light" charset="0"/>
              </a:rPr>
              <a:t>utilising</a:t>
            </a:r>
            <a:r>
              <a:rPr lang="en-US" sz="900" dirty="0">
                <a:solidFill>
                  <a:srgbClr val="FF6600"/>
                </a:solidFill>
                <a:latin typeface="YWFT Ultramagnetic Light" charset="0"/>
                <a:ea typeface="YWFT Ultramagnetic Light" charset="0"/>
                <a:cs typeface="YWFT Ultramagnetic Light" charset="0"/>
              </a:rPr>
              <a:t> any owned or paid medium (out of home billboards, digital spaces, event activations) will be eligible for submission.</a:t>
            </a:r>
          </a:p>
        </p:txBody>
      </p:sp>
      <p:sp>
        <p:nvSpPr>
          <p:cNvPr id="18" name="TextBox 17"/>
          <p:cNvSpPr txBox="1"/>
          <p:nvPr/>
        </p:nvSpPr>
        <p:spPr>
          <a:xfrm>
            <a:off x="1158846" y="2872377"/>
            <a:ext cx="3510990" cy="1200329"/>
          </a:xfrm>
          <a:prstGeom prst="rect">
            <a:avLst/>
          </a:prstGeom>
          <a:noFill/>
          <a:ln>
            <a:noFill/>
          </a:ln>
        </p:spPr>
        <p:txBody>
          <a:bodyPr wrap="square" rtlCol="0" anchor="ctr">
            <a:spAutoFit/>
          </a:bodyPr>
          <a:lstStyle/>
          <a:p>
            <a:pPr marL="228600" indent="-228600">
              <a:buFontTx/>
              <a:buAutoNum type="arabicParenR"/>
            </a:pPr>
            <a:r>
              <a:rPr lang="en-US" sz="900" dirty="0">
                <a:solidFill>
                  <a:srgbClr val="FF6600"/>
                </a:solidFill>
                <a:latin typeface="YWFT Ultramagnetic Light" charset="0"/>
                <a:ea typeface="YWFT Ultramagnetic Light" charset="0"/>
                <a:cs typeface="YWFT Ultramagnetic Light" charset="0"/>
              </a:rPr>
              <a:t>Research, Insight and Strategy (10%)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Originality of Idea / Creativity (50%)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Quality of Execution (20%)</a:t>
            </a:r>
          </a:p>
          <a:p>
            <a:pPr marL="228600" indent="-228600">
              <a:buAutoNum type="arabicParenR"/>
            </a:pPr>
            <a:endParaRPr lang="en-US" sz="900" dirty="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FF6600"/>
                </a:solidFill>
                <a:latin typeface="YWFT Ultramagnetic Light" charset="0"/>
                <a:ea typeface="YWFT Ultramagnetic Light" charset="0"/>
                <a:cs typeface="YWFT Ultramagnetic Light" charset="0"/>
              </a:rPr>
              <a:t>Documented Results and/or the Judges’ Evaluation of Likely Effectiveness or Impact (20%)</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dirty="0">
                <a:solidFill>
                  <a:srgbClr val="FF6600"/>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FF6600"/>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dirty="0">
                <a:solidFill>
                  <a:srgbClr val="FF6600"/>
                </a:solidFill>
                <a:latin typeface="YWFT Ultramagnetic Light" charset="0"/>
                <a:ea typeface="YWFT Ultramagnetic Light" charset="0"/>
                <a:cs typeface="YWFT Ultramagnetic Light" charset="0"/>
              </a:rPr>
              <a:t>Case films: Video up to 3-minutes long; </a:t>
            </a:r>
            <a:r>
              <a:rPr lang="en-US" sz="900" dirty="0">
                <a:solidFill>
                  <a:srgbClr val="FF6600"/>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FF6600"/>
              </a:solidFill>
              <a:latin typeface="YWFT Ultramagnetic Light" charset="0"/>
              <a:ea typeface="YWFT Ultramagnetic Light" charset="0"/>
              <a:cs typeface="YWFT Ultramagnetic Light" charset="0"/>
              <a:sym typeface="Wingdings"/>
            </a:endParaRPr>
          </a:p>
          <a:p>
            <a:r>
              <a:rPr lang="en-US" sz="900" dirty="0">
                <a:solidFill>
                  <a:srgbClr val="FF6600"/>
                </a:solidFill>
                <a:latin typeface="YWFT Ultramagnetic Light" charset="0"/>
                <a:ea typeface="YWFT Ultramagnetic Light" charset="0"/>
                <a:cs typeface="YWFT Ultramagnetic Light" charset="0"/>
                <a:sym typeface="Wingdings"/>
              </a:rPr>
              <a:t>You may also submit additional relevant supporting materials.</a:t>
            </a:r>
            <a:r>
              <a:rPr lang="en-GB" sz="900" dirty="0">
                <a:solidFill>
                  <a:srgbClr val="FF6600"/>
                </a:solidFill>
                <a:latin typeface="YWFT Ultramagnetic Light" charset="0"/>
                <a:ea typeface="YWFT Ultramagnetic Light" charset="0"/>
                <a:cs typeface="YWFT Ultramagnetic Light" charset="0"/>
              </a:rPr>
              <a:t> This could include a video or case history if you’ve not included it above</a:t>
            </a:r>
            <a:endParaRPr lang="en-US" sz="900" dirty="0">
              <a:solidFill>
                <a:srgbClr val="FF6600"/>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FF6600"/>
                </a:solidFill>
                <a:latin typeface="YWFT Ultramagnetic Light" charset="0"/>
                <a:ea typeface="YWFT Ultramagnetic Light" charset="0"/>
                <a:cs typeface="YWFT Ultramagnetic Light" charset="0"/>
                <a:sym typeface="Wingdings"/>
              </a:rPr>
              <a:t>Max 250MB</a:t>
            </a:r>
          </a:p>
          <a:p>
            <a:endParaRPr lang="en-US" sz="900" dirty="0">
              <a:solidFill>
                <a:srgbClr val="FF6600"/>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310955"/>
            <a:ext cx="1482817" cy="307777"/>
          </a:xfrm>
          <a:prstGeom prst="rect">
            <a:avLst/>
          </a:prstGeom>
          <a:noFill/>
          <a:ln>
            <a:noFill/>
          </a:ln>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06811"/>
            <a:ext cx="3543209" cy="1702491"/>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06811"/>
            <a:ext cx="3543209" cy="1702491"/>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FF6600"/>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52BE1F37-1EE7-A736-F92C-B8447EC4F0F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3276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355614095"/>
              </p:ext>
            </p:extLst>
          </p:nvPr>
        </p:nvGraphicFramePr>
        <p:xfrm>
          <a:off x="711199" y="616595"/>
          <a:ext cx="8287658" cy="39246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1" name="Rectangle 50"/>
          <p:cNvSpPr/>
          <p:nvPr/>
        </p:nvSpPr>
        <p:spPr>
          <a:xfrm>
            <a:off x="2438841" y="2915349"/>
            <a:ext cx="1208287" cy="527045"/>
          </a:xfrm>
          <a:prstGeom prst="rect">
            <a:avLst/>
          </a:prstGeom>
          <a:solidFill>
            <a:srgbClr val="339B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a:off x="1326776" y="416703"/>
            <a:ext cx="6029987" cy="4103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p:cNvSpPr txBox="1"/>
          <p:nvPr/>
        </p:nvSpPr>
        <p:spPr>
          <a:xfrm>
            <a:off x="69707" y="328763"/>
            <a:ext cx="9144000" cy="707886"/>
          </a:xfrm>
          <a:prstGeom prst="rect">
            <a:avLst/>
          </a:prstGeom>
          <a:noFill/>
        </p:spPr>
        <p:txBody>
          <a:bodyPr wrap="square" rtlCol="0">
            <a:spAutoFit/>
          </a:bodyPr>
          <a:lstStyle/>
          <a:p>
            <a:pPr algn="ctr"/>
            <a:r>
              <a:rPr lang="en-US" sz="4000" dirty="0">
                <a:solidFill>
                  <a:schemeClr val="bg1">
                    <a:lumMod val="50000"/>
                  </a:schemeClr>
                </a:solidFill>
                <a:latin typeface="YWFT Ultramagnetic" charset="0"/>
              </a:rPr>
              <a:t>TIMELINE AND DEADLINES</a:t>
            </a:r>
          </a:p>
        </p:txBody>
      </p:sp>
      <p:grpSp>
        <p:nvGrpSpPr>
          <p:cNvPr id="3" name="Group 2"/>
          <p:cNvGrpSpPr/>
          <p:nvPr/>
        </p:nvGrpSpPr>
        <p:grpSpPr>
          <a:xfrm rot="157508">
            <a:off x="3168455" y="1235034"/>
            <a:ext cx="800933" cy="1726700"/>
            <a:chOff x="2400640" y="1375210"/>
            <a:chExt cx="800933" cy="1614278"/>
          </a:xfrm>
          <a:solidFill>
            <a:srgbClr val="339B99"/>
          </a:solidFill>
        </p:grpSpPr>
        <p:sp>
          <p:nvSpPr>
            <p:cNvPr id="34" name="Parallelogram 33"/>
            <p:cNvSpPr/>
            <p:nvPr/>
          </p:nvSpPr>
          <p:spPr>
            <a:xfrm>
              <a:off x="2400640" y="1375210"/>
              <a:ext cx="800933" cy="1589074"/>
            </a:xfrm>
            <a:prstGeom prst="parallelogram">
              <a:avLst/>
            </a:prstGeom>
            <a:grp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latin typeface="YWFT Ultramagnetic" charset="0"/>
              </a:endParaRPr>
            </a:p>
          </p:txBody>
        </p:sp>
        <p:sp>
          <p:nvSpPr>
            <p:cNvPr id="38" name="TextBox 37"/>
            <p:cNvSpPr txBox="1"/>
            <p:nvPr/>
          </p:nvSpPr>
          <p:spPr>
            <a:xfrm rot="16628929">
              <a:off x="2044226" y="2029220"/>
              <a:ext cx="1489649" cy="430887"/>
            </a:xfrm>
            <a:prstGeom prst="rect">
              <a:avLst/>
            </a:prstGeom>
            <a:grpFill/>
          </p:spPr>
          <p:txBody>
            <a:bodyPr wrap="square" rtlCol="0">
              <a:spAutoFit/>
            </a:bodyPr>
            <a:lstStyle/>
            <a:p>
              <a:pPr algn="ctr"/>
              <a:r>
                <a:rPr lang="en-US" sz="1400" dirty="0">
                  <a:solidFill>
                    <a:schemeClr val="bg1"/>
                  </a:solidFill>
                  <a:latin typeface="YWFT Ultramagnetic" charset="0"/>
                </a:rPr>
                <a:t>29</a:t>
              </a:r>
              <a:r>
                <a:rPr lang="en-US" sz="1400" baseline="30000" dirty="0">
                  <a:solidFill>
                    <a:schemeClr val="bg1"/>
                  </a:solidFill>
                  <a:latin typeface="YWFT Ultramagnetic" charset="0"/>
                </a:rPr>
                <a:t>th</a:t>
              </a:r>
              <a:r>
                <a:rPr lang="en-US" sz="1400" dirty="0">
                  <a:solidFill>
                    <a:schemeClr val="bg1"/>
                  </a:solidFill>
                  <a:latin typeface="YWFT Ultramagnetic" charset="0"/>
                </a:rPr>
                <a:t> October 2025 </a:t>
              </a:r>
            </a:p>
            <a:p>
              <a:pPr algn="ctr"/>
              <a:r>
                <a:rPr lang="en-US" sz="800" dirty="0">
                  <a:solidFill>
                    <a:schemeClr val="bg1"/>
                  </a:solidFill>
                  <a:latin typeface="YWFT Ultramagnetic" charset="0"/>
                </a:rPr>
                <a:t>23:59  Pacific Time</a:t>
              </a:r>
            </a:p>
          </p:txBody>
        </p:sp>
      </p:grpSp>
      <p:grpSp>
        <p:nvGrpSpPr>
          <p:cNvPr id="11" name="Group 10"/>
          <p:cNvGrpSpPr/>
          <p:nvPr/>
        </p:nvGrpSpPr>
        <p:grpSpPr>
          <a:xfrm rot="242502">
            <a:off x="6163224" y="1235359"/>
            <a:ext cx="816342" cy="1778741"/>
            <a:chOff x="5331102" y="1394445"/>
            <a:chExt cx="808788" cy="1648304"/>
          </a:xfrm>
          <a:solidFill>
            <a:srgbClr val="746C82"/>
          </a:solidFill>
        </p:grpSpPr>
        <p:sp>
          <p:nvSpPr>
            <p:cNvPr id="36" name="Parallelogram 35"/>
            <p:cNvSpPr/>
            <p:nvPr/>
          </p:nvSpPr>
          <p:spPr>
            <a:xfrm>
              <a:off x="5331102" y="1394445"/>
              <a:ext cx="808788" cy="1572161"/>
            </a:xfrm>
            <a:prstGeom prst="parallelogram">
              <a:avLst/>
            </a:prstGeom>
            <a:grp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p>
          </p:txBody>
        </p:sp>
        <p:sp>
          <p:nvSpPr>
            <p:cNvPr id="40" name="TextBox 39"/>
            <p:cNvSpPr txBox="1"/>
            <p:nvPr/>
          </p:nvSpPr>
          <p:spPr>
            <a:xfrm rot="16628929">
              <a:off x="4959812" y="1977030"/>
              <a:ext cx="1613061" cy="518378"/>
            </a:xfrm>
            <a:prstGeom prst="rect">
              <a:avLst/>
            </a:prstGeom>
            <a:grpFill/>
          </p:spPr>
          <p:txBody>
            <a:bodyPr wrap="square" rtlCol="0">
              <a:spAutoFit/>
            </a:bodyPr>
            <a:lstStyle/>
            <a:p>
              <a:r>
                <a:rPr lang="en-US" sz="1400" dirty="0">
                  <a:solidFill>
                    <a:schemeClr val="bg1"/>
                  </a:solidFill>
                  <a:latin typeface="YWFT Ultramagnetic" charset="0"/>
                </a:rPr>
                <a:t>5</a:t>
              </a:r>
              <a:r>
                <a:rPr lang="en-US" sz="1400" baseline="30000" dirty="0">
                  <a:solidFill>
                    <a:schemeClr val="bg1"/>
                  </a:solidFill>
                  <a:latin typeface="YWFT Ultramagnetic" charset="0"/>
                </a:rPr>
                <a:t>th</a:t>
              </a:r>
              <a:r>
                <a:rPr lang="en-US" sz="1400" dirty="0">
                  <a:solidFill>
                    <a:schemeClr val="bg1"/>
                  </a:solidFill>
                  <a:latin typeface="YWFT Ultramagnetic" charset="0"/>
                </a:rPr>
                <a:t> January 2026</a:t>
              </a:r>
            </a:p>
            <a:p>
              <a:endParaRPr lang="en-US" sz="1400" dirty="0">
                <a:solidFill>
                  <a:schemeClr val="bg1"/>
                </a:solidFill>
                <a:latin typeface="YWFT Ultramagnetic" charset="0"/>
              </a:endParaRPr>
            </a:p>
          </p:txBody>
        </p:sp>
      </p:grpSp>
      <p:grpSp>
        <p:nvGrpSpPr>
          <p:cNvPr id="12" name="Group 11"/>
          <p:cNvGrpSpPr/>
          <p:nvPr/>
        </p:nvGrpSpPr>
        <p:grpSpPr>
          <a:xfrm>
            <a:off x="7589707" y="1217599"/>
            <a:ext cx="800933" cy="1730188"/>
            <a:chOff x="6961441" y="1751053"/>
            <a:chExt cx="800933" cy="1233131"/>
          </a:xfrm>
          <a:solidFill>
            <a:srgbClr val="AA456F"/>
          </a:solidFill>
        </p:grpSpPr>
        <p:sp>
          <p:nvSpPr>
            <p:cNvPr id="37" name="Parallelogram 36"/>
            <p:cNvSpPr/>
            <p:nvPr/>
          </p:nvSpPr>
          <p:spPr>
            <a:xfrm>
              <a:off x="6961441" y="1751053"/>
              <a:ext cx="800933" cy="1233131"/>
            </a:xfrm>
            <a:prstGeom prst="parallelogram">
              <a:avLst/>
            </a:prstGeom>
            <a:grp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p>
          </p:txBody>
        </p:sp>
        <p:sp>
          <p:nvSpPr>
            <p:cNvPr id="41" name="TextBox 40"/>
            <p:cNvSpPr txBox="1"/>
            <p:nvPr/>
          </p:nvSpPr>
          <p:spPr>
            <a:xfrm rot="16791574">
              <a:off x="6750371" y="2219587"/>
              <a:ext cx="1208596" cy="307777"/>
            </a:xfrm>
            <a:prstGeom prst="rect">
              <a:avLst/>
            </a:prstGeom>
            <a:grpFill/>
          </p:spPr>
          <p:txBody>
            <a:bodyPr wrap="square" rtlCol="0">
              <a:spAutoFit/>
            </a:bodyPr>
            <a:lstStyle/>
            <a:p>
              <a:r>
                <a:rPr lang="en-US" sz="1400" dirty="0">
                  <a:solidFill>
                    <a:schemeClr val="bg1"/>
                  </a:solidFill>
                  <a:latin typeface="YWFT Ultramagnetic" charset="0"/>
                </a:rPr>
                <a:t>28</a:t>
              </a:r>
              <a:r>
                <a:rPr lang="en-US" sz="1400" baseline="30000" dirty="0">
                  <a:solidFill>
                    <a:schemeClr val="bg1"/>
                  </a:solidFill>
                  <a:latin typeface="YWFT Ultramagnetic" charset="0"/>
                </a:rPr>
                <a:t>th</a:t>
              </a:r>
              <a:r>
                <a:rPr lang="en-US" sz="1400" dirty="0">
                  <a:solidFill>
                    <a:schemeClr val="bg1"/>
                  </a:solidFill>
                  <a:latin typeface="YWFT Ultramagnetic" charset="0"/>
                </a:rPr>
                <a:t> January 2026</a:t>
              </a:r>
            </a:p>
          </p:txBody>
        </p:sp>
      </p:grpSp>
      <p:sp>
        <p:nvSpPr>
          <p:cNvPr id="17" name="Triangle 16"/>
          <p:cNvSpPr/>
          <p:nvPr/>
        </p:nvSpPr>
        <p:spPr>
          <a:xfrm rot="16785474">
            <a:off x="1665878" y="2681202"/>
            <a:ext cx="524451" cy="853376"/>
          </a:xfrm>
          <a:prstGeom prst="triangle">
            <a:avLst/>
          </a:prstGeom>
          <a:solidFill>
            <a:srgbClr val="FA93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p:cNvSpPr/>
          <p:nvPr/>
        </p:nvSpPr>
        <p:spPr>
          <a:xfrm>
            <a:off x="1105792" y="2915349"/>
            <a:ext cx="1186990" cy="527381"/>
          </a:xfrm>
          <a:prstGeom prst="rect">
            <a:avLst/>
          </a:prstGeom>
          <a:solidFill>
            <a:srgbClr val="FA93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p:cNvGrpSpPr/>
          <p:nvPr/>
        </p:nvGrpSpPr>
        <p:grpSpPr>
          <a:xfrm rot="240108">
            <a:off x="1845805" y="1239894"/>
            <a:ext cx="800933" cy="1747962"/>
            <a:chOff x="933226" y="1353131"/>
            <a:chExt cx="800933" cy="1654906"/>
          </a:xfrm>
          <a:solidFill>
            <a:srgbClr val="FA9349"/>
          </a:solidFill>
        </p:grpSpPr>
        <p:sp>
          <p:nvSpPr>
            <p:cNvPr id="42" name="Parallelogram 41"/>
            <p:cNvSpPr/>
            <p:nvPr/>
          </p:nvSpPr>
          <p:spPr>
            <a:xfrm>
              <a:off x="933226" y="1353131"/>
              <a:ext cx="800933" cy="1611154"/>
            </a:xfrm>
            <a:prstGeom prst="parallelogram">
              <a:avLst/>
            </a:prstGeom>
            <a:grp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latin typeface="YWFT Ultramagnetic" charset="0"/>
              </a:endParaRPr>
            </a:p>
          </p:txBody>
        </p:sp>
        <p:sp>
          <p:nvSpPr>
            <p:cNvPr id="6" name="TextBox 5"/>
            <p:cNvSpPr txBox="1"/>
            <p:nvPr/>
          </p:nvSpPr>
          <p:spPr>
            <a:xfrm rot="16631137">
              <a:off x="485675" y="2043794"/>
              <a:ext cx="1620709" cy="307777"/>
            </a:xfrm>
            <a:prstGeom prst="rect">
              <a:avLst/>
            </a:prstGeom>
            <a:grpFill/>
          </p:spPr>
          <p:txBody>
            <a:bodyPr wrap="square" rtlCol="0">
              <a:spAutoFit/>
            </a:bodyPr>
            <a:lstStyle/>
            <a:p>
              <a:r>
                <a:rPr lang="en-US" sz="1200" dirty="0">
                  <a:solidFill>
                    <a:schemeClr val="bg1"/>
                  </a:solidFill>
                  <a:latin typeface="YWFT Ultramagnetic" charset="0"/>
                </a:rPr>
                <a:t> 24th </a:t>
              </a:r>
              <a:r>
                <a:rPr lang="en-US" sz="1400" dirty="0">
                  <a:solidFill>
                    <a:schemeClr val="bg1"/>
                  </a:solidFill>
                  <a:latin typeface="YWFT Ultramagnetic" charset="0"/>
                </a:rPr>
                <a:t>September</a:t>
              </a:r>
              <a:r>
                <a:rPr lang="en-US" sz="1200" dirty="0">
                  <a:solidFill>
                    <a:schemeClr val="bg1"/>
                  </a:solidFill>
                  <a:latin typeface="YWFT Ultramagnetic" charset="0"/>
                </a:rPr>
                <a:t> 2025</a:t>
              </a:r>
            </a:p>
          </p:txBody>
        </p:sp>
      </p:grpSp>
      <p:sp>
        <p:nvSpPr>
          <p:cNvPr id="47" name="TextBox 46"/>
          <p:cNvSpPr txBox="1"/>
          <p:nvPr/>
        </p:nvSpPr>
        <p:spPr>
          <a:xfrm>
            <a:off x="1136683" y="2998264"/>
            <a:ext cx="1122084" cy="369332"/>
          </a:xfrm>
          <a:prstGeom prst="rect">
            <a:avLst/>
          </a:prstGeom>
          <a:solidFill>
            <a:srgbClr val="FA9349"/>
          </a:solidFill>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Open for Submissions</a:t>
            </a:r>
          </a:p>
        </p:txBody>
      </p:sp>
      <p:sp>
        <p:nvSpPr>
          <p:cNvPr id="50" name="Triangle 49"/>
          <p:cNvSpPr/>
          <p:nvPr/>
        </p:nvSpPr>
        <p:spPr>
          <a:xfrm rot="16785474">
            <a:off x="3007968" y="2691056"/>
            <a:ext cx="529798" cy="845592"/>
          </a:xfrm>
          <a:prstGeom prst="triangle">
            <a:avLst/>
          </a:prstGeom>
          <a:solidFill>
            <a:srgbClr val="339B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p:cNvSpPr txBox="1"/>
          <p:nvPr/>
        </p:nvSpPr>
        <p:spPr>
          <a:xfrm>
            <a:off x="2444697" y="2986821"/>
            <a:ext cx="1176872" cy="369332"/>
          </a:xfrm>
          <a:prstGeom prst="rect">
            <a:avLst/>
          </a:prstGeom>
          <a:solidFill>
            <a:srgbClr val="339B99"/>
          </a:solidFill>
          <a:ln>
            <a:noFill/>
          </a:ln>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Early bird submission deadline</a:t>
            </a:r>
          </a:p>
        </p:txBody>
      </p:sp>
      <p:sp>
        <p:nvSpPr>
          <p:cNvPr id="56" name="Triangle 55"/>
          <p:cNvSpPr/>
          <p:nvPr/>
        </p:nvSpPr>
        <p:spPr>
          <a:xfrm rot="16785474">
            <a:off x="4520246" y="2672351"/>
            <a:ext cx="524292" cy="853376"/>
          </a:xfrm>
          <a:prstGeom prst="triangle">
            <a:avLst/>
          </a:prstGeom>
          <a:solidFill>
            <a:srgbClr val="A6D8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3946027" y="2906576"/>
            <a:ext cx="1208287" cy="527381"/>
          </a:xfrm>
          <a:prstGeom prst="rect">
            <a:avLst/>
          </a:prstGeom>
          <a:solidFill>
            <a:srgbClr val="A6D8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extBox 57"/>
          <p:cNvSpPr txBox="1"/>
          <p:nvPr/>
        </p:nvSpPr>
        <p:spPr>
          <a:xfrm>
            <a:off x="3924185" y="3009309"/>
            <a:ext cx="1282709" cy="369332"/>
          </a:xfrm>
          <a:prstGeom prst="rect">
            <a:avLst/>
          </a:prstGeom>
          <a:noFill/>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Final submission deadline</a:t>
            </a:r>
          </a:p>
        </p:txBody>
      </p:sp>
      <p:grpSp>
        <p:nvGrpSpPr>
          <p:cNvPr id="10" name="Group 9"/>
          <p:cNvGrpSpPr/>
          <p:nvPr/>
        </p:nvGrpSpPr>
        <p:grpSpPr>
          <a:xfrm rot="240502">
            <a:off x="4697073" y="1236076"/>
            <a:ext cx="800933" cy="1789815"/>
            <a:chOff x="3801919" y="1417642"/>
            <a:chExt cx="800933" cy="1628253"/>
          </a:xfrm>
        </p:grpSpPr>
        <p:sp>
          <p:nvSpPr>
            <p:cNvPr id="35" name="Parallelogram 34"/>
            <p:cNvSpPr/>
            <p:nvPr/>
          </p:nvSpPr>
          <p:spPr>
            <a:xfrm>
              <a:off x="3801919" y="1426030"/>
              <a:ext cx="800933" cy="1531019"/>
            </a:xfrm>
            <a:prstGeom prst="parallelogram">
              <a:avLst/>
            </a:prstGeom>
            <a:solidFill>
              <a:srgbClr val="A6D8BF"/>
            </a:solidFill>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txBody>
            <a:bodyPr/>
            <a:lstStyle/>
            <a:p>
              <a:endParaRPr lang="en-US" dirty="0"/>
            </a:p>
          </p:txBody>
        </p:sp>
        <p:sp>
          <p:nvSpPr>
            <p:cNvPr id="39" name="TextBox 38"/>
            <p:cNvSpPr txBox="1"/>
            <p:nvPr/>
          </p:nvSpPr>
          <p:spPr>
            <a:xfrm rot="16688038">
              <a:off x="3377704" y="2024020"/>
              <a:ext cx="1628253" cy="415498"/>
            </a:xfrm>
            <a:prstGeom prst="rect">
              <a:avLst/>
            </a:prstGeom>
            <a:noFill/>
          </p:spPr>
          <p:txBody>
            <a:bodyPr wrap="square" rtlCol="0">
              <a:spAutoFit/>
            </a:bodyPr>
            <a:lstStyle/>
            <a:p>
              <a:pPr algn="ctr"/>
              <a:r>
                <a:rPr lang="en-US" sz="1400" dirty="0">
                  <a:solidFill>
                    <a:schemeClr val="bg1"/>
                  </a:solidFill>
                  <a:latin typeface="YWFT Ultramagnetic" charset="0"/>
                </a:rPr>
                <a:t>3</a:t>
              </a:r>
              <a:r>
                <a:rPr lang="en-US" sz="1400" baseline="30000" dirty="0">
                  <a:solidFill>
                    <a:schemeClr val="bg1"/>
                  </a:solidFill>
                  <a:latin typeface="YWFT Ultramagnetic" charset="0"/>
                </a:rPr>
                <a:t>rd</a:t>
              </a:r>
              <a:r>
                <a:rPr lang="en-US" sz="1400" dirty="0">
                  <a:solidFill>
                    <a:schemeClr val="bg1"/>
                  </a:solidFill>
                  <a:latin typeface="YWFT Ultramagnetic" charset="0"/>
                </a:rPr>
                <a:t> December 2025</a:t>
              </a:r>
            </a:p>
            <a:p>
              <a:pPr algn="ctr"/>
              <a:r>
                <a:rPr lang="en-US" sz="700" dirty="0">
                  <a:solidFill>
                    <a:schemeClr val="bg1"/>
                  </a:solidFill>
                  <a:latin typeface="YWFT Ultramagnetic" charset="0"/>
                </a:rPr>
                <a:t>23:59 Pacific Time</a:t>
              </a:r>
            </a:p>
          </p:txBody>
        </p:sp>
      </p:grpSp>
      <p:sp>
        <p:nvSpPr>
          <p:cNvPr id="59" name="Triangle 58"/>
          <p:cNvSpPr/>
          <p:nvPr/>
        </p:nvSpPr>
        <p:spPr>
          <a:xfrm rot="16785474">
            <a:off x="5985934" y="2672300"/>
            <a:ext cx="523401" cy="853376"/>
          </a:xfrm>
          <a:prstGeom prst="triangle">
            <a:avLst/>
          </a:prstGeom>
          <a:solidFill>
            <a:srgbClr val="746C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p:cNvSpPr/>
          <p:nvPr/>
        </p:nvSpPr>
        <p:spPr>
          <a:xfrm>
            <a:off x="5411195" y="2906964"/>
            <a:ext cx="1208287" cy="535429"/>
          </a:xfrm>
          <a:prstGeom prst="rect">
            <a:avLst/>
          </a:prstGeom>
          <a:solidFill>
            <a:srgbClr val="746C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extBox 60"/>
          <p:cNvSpPr txBox="1"/>
          <p:nvPr/>
        </p:nvSpPr>
        <p:spPr>
          <a:xfrm>
            <a:off x="5419171" y="3031567"/>
            <a:ext cx="1282709" cy="230832"/>
          </a:xfrm>
          <a:prstGeom prst="rect">
            <a:avLst/>
          </a:prstGeom>
          <a:noFill/>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Shortlist Announced</a:t>
            </a:r>
          </a:p>
        </p:txBody>
      </p:sp>
      <p:sp>
        <p:nvSpPr>
          <p:cNvPr id="62" name="Triangle 61"/>
          <p:cNvSpPr/>
          <p:nvPr/>
        </p:nvSpPr>
        <p:spPr>
          <a:xfrm rot="16603551">
            <a:off x="7485916" y="2676521"/>
            <a:ext cx="515465" cy="853376"/>
          </a:xfrm>
          <a:prstGeom prst="triangle">
            <a:avLst/>
          </a:prstGeom>
          <a:solidFill>
            <a:srgbClr val="AA45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p:cNvSpPr/>
          <p:nvPr/>
        </p:nvSpPr>
        <p:spPr>
          <a:xfrm>
            <a:off x="6912049" y="2886822"/>
            <a:ext cx="1208286" cy="507486"/>
          </a:xfrm>
          <a:prstGeom prst="rect">
            <a:avLst/>
          </a:prstGeom>
          <a:solidFill>
            <a:srgbClr val="AA45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extBox 63"/>
          <p:cNvSpPr txBox="1"/>
          <p:nvPr/>
        </p:nvSpPr>
        <p:spPr>
          <a:xfrm>
            <a:off x="6903471" y="2939145"/>
            <a:ext cx="1223625" cy="369332"/>
          </a:xfrm>
          <a:prstGeom prst="rect">
            <a:avLst/>
          </a:prstGeom>
          <a:solidFill>
            <a:srgbClr val="AA456F"/>
          </a:solidFill>
        </p:spPr>
        <p:txBody>
          <a:bodyPr wrap="square" rtlCol="0">
            <a:spAutoFit/>
          </a:bodyPr>
          <a:lstStyle/>
          <a:p>
            <a:pPr algn="ctr"/>
            <a:r>
              <a:rPr lang="en-US" sz="900" b="1" dirty="0">
                <a:solidFill>
                  <a:schemeClr val="bg1"/>
                </a:solidFill>
                <a:latin typeface="YWFT Ultramagnetic Light" charset="0"/>
                <a:ea typeface="YWFT Ultramagnetic Light" charset="0"/>
                <a:cs typeface="YWFT Ultramagnetic Light" charset="0"/>
              </a:rPr>
              <a:t>Winners Announced &amp; Ceremony</a:t>
            </a:r>
          </a:p>
        </p:txBody>
      </p:sp>
      <p:sp>
        <p:nvSpPr>
          <p:cNvPr id="8" name="Rectangle 7">
            <a:extLst>
              <a:ext uri="{FF2B5EF4-FFF2-40B4-BE49-F238E27FC236}">
                <a16:creationId xmlns:a16="http://schemas.microsoft.com/office/drawing/2014/main" id="{0D8AAEEB-FC65-8BC6-6179-37ADAB43E053}"/>
              </a:ext>
            </a:extLst>
          </p:cNvPr>
          <p:cNvSpPr/>
          <p:nvPr/>
        </p:nvSpPr>
        <p:spPr>
          <a:xfrm>
            <a:off x="0"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9868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6D8BF"/>
                </a:solidFill>
                <a:latin typeface="YWFT Ultramagnetic" charset="0"/>
              </a:rPr>
              <a:t>BEST CREATIVE Re-Brand 2026</a:t>
            </a:r>
            <a:endParaRPr lang="en-US" dirty="0">
              <a:solidFill>
                <a:srgbClr val="A6D8BF"/>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22860" y="780588"/>
            <a:ext cx="3543209" cy="1892826"/>
          </a:xfrm>
          <a:prstGeom prst="rect">
            <a:avLst/>
          </a:prstGeom>
          <a:noFill/>
        </p:spPr>
        <p:txBody>
          <a:bodyPr wrap="square" rtlCol="0" anchor="ctr">
            <a:spAutoFit/>
          </a:bodyPr>
          <a:lstStyle/>
          <a:p>
            <a:r>
              <a:rPr lang="en-US" sz="900" dirty="0">
                <a:solidFill>
                  <a:srgbClr val="A6D8BF"/>
                </a:solidFill>
                <a:latin typeface="YWFT Ultramagnetic Light" charset="0"/>
                <a:ea typeface="YWFT Ultramagnetic Light" charset="0"/>
                <a:cs typeface="YWFT Ultramagnetic Light" charset="0"/>
              </a:rPr>
              <a:t>This re-branding category </a:t>
            </a:r>
            <a:r>
              <a:rPr lang="en-US" sz="900" dirty="0" err="1">
                <a:solidFill>
                  <a:srgbClr val="A6D8BF"/>
                </a:solidFill>
                <a:latin typeface="YWFT Ultramagnetic Light" charset="0"/>
                <a:ea typeface="YWFT Ultramagnetic Light" charset="0"/>
                <a:cs typeface="YWFT Ultramagnetic Light" charset="0"/>
              </a:rPr>
              <a:t>recognises</a:t>
            </a:r>
            <a:r>
              <a:rPr lang="en-US" sz="900" dirty="0">
                <a:solidFill>
                  <a:srgbClr val="A6D8BF"/>
                </a:solidFill>
                <a:latin typeface="YWFT Ultramagnetic Light" charset="0"/>
                <a:ea typeface="YWFT Ultramagnetic Light" charset="0"/>
                <a:cs typeface="YWFT Ultramagnetic Light" charset="0"/>
              </a:rPr>
              <a:t> the strategic vision and outstanding creativity executed by an independent agency for any brand, </a:t>
            </a:r>
            <a:r>
              <a:rPr lang="en-US" sz="900" dirty="0" err="1">
                <a:solidFill>
                  <a:srgbClr val="A6D8BF"/>
                </a:solidFill>
                <a:latin typeface="YWFT Ultramagnetic Light" charset="0"/>
                <a:ea typeface="YWFT Ultramagnetic Light" charset="0"/>
                <a:cs typeface="YWFT Ultramagnetic Light" charset="0"/>
              </a:rPr>
              <a:t>organisation</a:t>
            </a:r>
            <a:r>
              <a:rPr lang="en-US" sz="900" dirty="0">
                <a:solidFill>
                  <a:srgbClr val="A6D8BF"/>
                </a:solidFill>
                <a:latin typeface="YWFT Ultramagnetic Light" charset="0"/>
                <a:ea typeface="YWFT Ultramagnetic Light" charset="0"/>
                <a:cs typeface="YWFT Ultramagnetic Light" charset="0"/>
              </a:rPr>
              <a:t> or service line. Judges will be looking for brands that have successfully reinvented or </a:t>
            </a:r>
            <a:r>
              <a:rPr lang="en-US" sz="900" dirty="0" err="1">
                <a:solidFill>
                  <a:srgbClr val="A6D8BF"/>
                </a:solidFill>
                <a:latin typeface="YWFT Ultramagnetic Light" charset="0"/>
                <a:ea typeface="YWFT Ultramagnetic Light" charset="0"/>
                <a:cs typeface="YWFT Ultramagnetic Light" charset="0"/>
              </a:rPr>
              <a:t>modernised</a:t>
            </a:r>
            <a:r>
              <a:rPr lang="en-US" sz="900" dirty="0">
                <a:solidFill>
                  <a:srgbClr val="A6D8BF"/>
                </a:solidFill>
                <a:latin typeface="YWFT Ultramagnetic Light" charset="0"/>
                <a:ea typeface="YWFT Ultramagnetic Light" charset="0"/>
                <a:cs typeface="YWFT Ultramagnetic Light" charset="0"/>
              </a:rPr>
              <a:t> a brand’s identity, transforming its image, message and market position through innovative design, messaging, strategy and clever strategic and data driven target customer, stakeholder or consumer understanding. </a:t>
            </a:r>
          </a:p>
          <a:p>
            <a:endParaRPr lang="en-US" sz="900" dirty="0">
              <a:solidFill>
                <a:srgbClr val="A6D8BF"/>
              </a:solidFill>
              <a:latin typeface="YWFT Ultramagnetic Light" charset="0"/>
              <a:ea typeface="YWFT Ultramagnetic Light" charset="0"/>
              <a:cs typeface="YWFT Ultramagnetic Light" charset="0"/>
            </a:endParaRPr>
          </a:p>
          <a:p>
            <a:r>
              <a:rPr lang="en-US" sz="900" dirty="0">
                <a:solidFill>
                  <a:srgbClr val="A6D8BF"/>
                </a:solidFill>
                <a:latin typeface="YWFT Ultramagnetic Light" charset="0"/>
                <a:ea typeface="YWFT Ultramagnetic Light" charset="0"/>
                <a:cs typeface="YWFT Ultramagnetic Light" charset="0"/>
              </a:rPr>
              <a:t>The re-brand should demonstrate a clear understanding of a brand’s values and mission to effectively target that new or existing audience and be able to showcase the full spectrum of that understanding and the measurable impact made after launch.</a:t>
            </a:r>
          </a:p>
          <a:p>
            <a:endParaRPr lang="en-US" sz="900" dirty="0">
              <a:solidFill>
                <a:srgbClr val="A6D8BF"/>
              </a:solidFill>
              <a:latin typeface="+mj-lt"/>
            </a:endParaRPr>
          </a:p>
        </p:txBody>
      </p:sp>
      <p:sp>
        <p:nvSpPr>
          <p:cNvPr id="17" name="TextBox 16"/>
          <p:cNvSpPr txBox="1"/>
          <p:nvPr/>
        </p:nvSpPr>
        <p:spPr>
          <a:xfrm>
            <a:off x="5353612" y="841762"/>
            <a:ext cx="3543210" cy="1200329"/>
          </a:xfrm>
          <a:prstGeom prst="rect">
            <a:avLst/>
          </a:prstGeom>
          <a:noFill/>
        </p:spPr>
        <p:txBody>
          <a:bodyPr wrap="square" rtlCol="0" anchor="ctr">
            <a:spAutoFit/>
          </a:bodyPr>
          <a:lstStyle/>
          <a:p>
            <a:r>
              <a:rPr lang="en-US" sz="900" dirty="0">
                <a:solidFill>
                  <a:srgbClr val="A6D8BF"/>
                </a:solidFill>
                <a:latin typeface="YWFT Ultramagnetic Light" charset="0"/>
                <a:ea typeface="YWFT Ultramagnetic Light" charset="0"/>
                <a:cs typeface="YWFT Ultramagnetic Light" charset="0"/>
              </a:rPr>
              <a:t>Open to all </a:t>
            </a:r>
            <a:r>
              <a:rPr lang="en-US" sz="900" b="1" dirty="0">
                <a:solidFill>
                  <a:srgbClr val="A6D8BF"/>
                </a:solidFill>
                <a:latin typeface="YWFT Ultramagnetic Light" charset="0"/>
                <a:ea typeface="YWFT Ultramagnetic Light" charset="0"/>
                <a:cs typeface="YWFT Ultramagnetic Light" charset="0"/>
              </a:rPr>
              <a:t>independent</a:t>
            </a:r>
            <a:r>
              <a:rPr lang="en-US" sz="900" dirty="0">
                <a:solidFill>
                  <a:srgbClr val="A6D8BF"/>
                </a:solidFill>
                <a:latin typeface="YWFT Ultramagnetic Light" charset="0"/>
                <a:ea typeface="YWFT Ultramagnetic Light" charset="0"/>
                <a:cs typeface="YWFT Ultramagnetic Light" charset="0"/>
              </a:rPr>
              <a:t> agencies (as defined in the Rules &amp; Terms) involved in creative marketing, branding and communications around the world including but not limited to agencies of any specialism, consultancies, etc..</a:t>
            </a:r>
            <a:endParaRPr lang="en-US" sz="900" strike="sngStrike" dirty="0">
              <a:solidFill>
                <a:srgbClr val="A6D8BF"/>
              </a:solidFill>
              <a:latin typeface="YWFT Ultramagnetic Light" charset="0"/>
              <a:ea typeface="YWFT Ultramagnetic Light" charset="0"/>
              <a:cs typeface="YWFT Ultramagnetic Light" charset="0"/>
            </a:endParaRPr>
          </a:p>
          <a:p>
            <a:endParaRPr lang="en-US" sz="900" dirty="0">
              <a:solidFill>
                <a:srgbClr val="A6D8BF"/>
              </a:solidFill>
              <a:latin typeface="YWFT Ultramagnetic Light" charset="0"/>
              <a:ea typeface="YWFT Ultramagnetic Light" charset="0"/>
              <a:cs typeface="YWFT Ultramagnetic Light" charset="0"/>
            </a:endParaRPr>
          </a:p>
          <a:p>
            <a:r>
              <a:rPr lang="en-US" sz="900" dirty="0">
                <a:solidFill>
                  <a:srgbClr val="A6D8BF"/>
                </a:solidFill>
                <a:latin typeface="YWFT Ultramagnetic Light" charset="0"/>
                <a:ea typeface="YWFT Ultramagnetic Light" charset="0"/>
                <a:cs typeface="YWFT Ultramagnetic Light" charset="0"/>
              </a:rPr>
              <a:t>Work in any sector (FMCG, B2B, etc.), and has permissions from the client to be used in this awards </a:t>
            </a:r>
            <a:r>
              <a:rPr lang="en-US" sz="900" dirty="0" err="1">
                <a:solidFill>
                  <a:srgbClr val="A6D8BF"/>
                </a:solidFill>
                <a:latin typeface="YWFT Ultramagnetic Light" charset="0"/>
                <a:ea typeface="YWFT Ultramagnetic Light" charset="0"/>
                <a:cs typeface="YWFT Ultramagnetic Light" charset="0"/>
              </a:rPr>
              <a:t>programme</a:t>
            </a:r>
            <a:r>
              <a:rPr lang="en-US" sz="900" dirty="0">
                <a:solidFill>
                  <a:srgbClr val="A6D8BF"/>
                </a:solidFill>
                <a:latin typeface="YWFT Ultramagnetic Light" charset="0"/>
                <a:ea typeface="YWFT Ultramagnetic Light" charset="0"/>
                <a:cs typeface="YWFT Ultramagnetic Light" charset="0"/>
              </a:rPr>
              <a:t>.</a:t>
            </a:r>
          </a:p>
          <a:p>
            <a:endParaRPr lang="en-US" sz="900" dirty="0">
              <a:solidFill>
                <a:srgbClr val="A6D8BF"/>
              </a:solidFill>
              <a:latin typeface="YWFT Ultramagnetic Light" charset="0"/>
              <a:ea typeface="YWFT Ultramagnetic Light" charset="0"/>
              <a:cs typeface="YWFT Ultramagnetic Light" charset="0"/>
            </a:endParaRPr>
          </a:p>
        </p:txBody>
      </p:sp>
      <p:sp>
        <p:nvSpPr>
          <p:cNvPr id="18" name="TextBox 17"/>
          <p:cNvSpPr txBox="1"/>
          <p:nvPr/>
        </p:nvSpPr>
        <p:spPr>
          <a:xfrm>
            <a:off x="1158846" y="2593156"/>
            <a:ext cx="3510990" cy="1338828"/>
          </a:xfrm>
          <a:prstGeom prst="rect">
            <a:avLst/>
          </a:prstGeom>
          <a:noFill/>
        </p:spPr>
        <p:txBody>
          <a:bodyPr wrap="square" rtlCol="0" anchor="ctr">
            <a:spAutoFit/>
          </a:bodyPr>
          <a:lstStyle/>
          <a:p>
            <a:pPr marL="228600" indent="-228600">
              <a:buFontTx/>
              <a:buAutoNum type="arabicParenR"/>
            </a:pPr>
            <a:r>
              <a:rPr lang="en-US" sz="900" dirty="0">
                <a:solidFill>
                  <a:srgbClr val="A6D8B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dirty="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6D8BF"/>
                </a:solidFill>
                <a:latin typeface="YWFT Ultramagnetic Light" charset="0"/>
                <a:ea typeface="YWFT Ultramagnetic Light" charset="0"/>
                <a:cs typeface="YWFT Ultramagnetic Light" charset="0"/>
              </a:rPr>
              <a:t>Creative Concept including Quality of Design (40%)</a:t>
            </a:r>
          </a:p>
          <a:p>
            <a:pPr marL="228600" indent="-228600">
              <a:buAutoNum type="arabicParenR"/>
            </a:pPr>
            <a:endParaRPr lang="en-US" sz="900" dirty="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6D8BF"/>
                </a:solidFill>
                <a:latin typeface="YWFT Ultramagnetic Light" charset="0"/>
                <a:ea typeface="YWFT Ultramagnetic Light" charset="0"/>
                <a:cs typeface="YWFT Ultramagnetic Light" charset="0"/>
              </a:rPr>
              <a:t>Quality of Execution and Consistency (30%)</a:t>
            </a:r>
          </a:p>
          <a:p>
            <a:pPr marL="228600" indent="-228600">
              <a:buAutoNum type="arabicParenR"/>
            </a:pPr>
            <a:endParaRPr lang="en-US" sz="900" dirty="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A6D8BF"/>
                </a:solidFill>
                <a:latin typeface="YWFT Ultramagnetic Light" charset="0"/>
                <a:ea typeface="YWFT Ultramagnetic Light" charset="0"/>
                <a:cs typeface="YWFT Ultramagnetic Light" charset="0"/>
              </a:rPr>
              <a:t>Documented Results including increase in brand perception, overall business performance and/or the Judges’ Evaluation of Likely Effectiveness (15%)</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dirty="0">
                <a:solidFill>
                  <a:srgbClr val="A6D8BF"/>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A6D8BF"/>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dirty="0">
                <a:solidFill>
                  <a:srgbClr val="A6D8BF"/>
                </a:solidFill>
                <a:latin typeface="YWFT Ultramagnetic Light" charset="0"/>
                <a:ea typeface="YWFT Ultramagnetic Light" charset="0"/>
                <a:cs typeface="YWFT Ultramagnetic Light" charset="0"/>
              </a:rPr>
              <a:t>Case films: Video up to 3-minutes long; </a:t>
            </a:r>
            <a:r>
              <a:rPr lang="en-US" sz="900" dirty="0">
                <a:solidFill>
                  <a:srgbClr val="A6D8BF"/>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A6D8BF"/>
              </a:solidFill>
              <a:latin typeface="YWFT Ultramagnetic Light" charset="0"/>
              <a:ea typeface="YWFT Ultramagnetic Light" charset="0"/>
              <a:cs typeface="YWFT Ultramagnetic Light" charset="0"/>
              <a:sym typeface="Wingdings"/>
            </a:endParaRPr>
          </a:p>
          <a:p>
            <a:r>
              <a:rPr lang="en-US" sz="900" dirty="0">
                <a:solidFill>
                  <a:srgbClr val="A6D8BF"/>
                </a:solidFill>
                <a:latin typeface="YWFT Ultramagnetic Light" charset="0"/>
                <a:ea typeface="YWFT Ultramagnetic Light" charset="0"/>
                <a:cs typeface="YWFT Ultramagnetic Light" charset="0"/>
                <a:sym typeface="Wingdings"/>
              </a:rPr>
              <a:t>You may also submit additional relevant supporting materials.</a:t>
            </a:r>
            <a:r>
              <a:rPr lang="en-GB" sz="900" dirty="0">
                <a:solidFill>
                  <a:srgbClr val="A6D8BF"/>
                </a:solidFill>
                <a:latin typeface="YWFT Ultramagnetic Light" charset="0"/>
                <a:ea typeface="YWFT Ultramagnetic Light" charset="0"/>
                <a:cs typeface="YWFT Ultramagnetic Light" charset="0"/>
              </a:rPr>
              <a:t> This could include a video or case history if you’ve not included it above</a:t>
            </a:r>
            <a:endParaRPr lang="en-US" sz="900" dirty="0">
              <a:solidFill>
                <a:srgbClr val="A6D8BF"/>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A6D8BF"/>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A6D8BF"/>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A6D8BF"/>
                </a:solidFill>
                <a:latin typeface="YWFT Ultramagnetic Light" charset="0"/>
                <a:ea typeface="YWFT Ultramagnetic Light" charset="0"/>
                <a:cs typeface="YWFT Ultramagnetic Light" charset="0"/>
                <a:sym typeface="Wingdings"/>
              </a:rPr>
              <a:t>Max 250MB</a:t>
            </a:r>
          </a:p>
          <a:p>
            <a:endParaRPr lang="en-US" sz="900" dirty="0">
              <a:solidFill>
                <a:srgbClr val="A6D8BF"/>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6D8B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6D8B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6D8B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6D8B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06811"/>
            <a:ext cx="3543209" cy="1702491"/>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06811"/>
            <a:ext cx="3543209" cy="1702491"/>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 name="Rectangle 1">
            <a:extLst>
              <a:ext uri="{FF2B5EF4-FFF2-40B4-BE49-F238E27FC236}">
                <a16:creationId xmlns:a16="http://schemas.microsoft.com/office/drawing/2014/main" id="{6489768F-6963-31AC-759E-36D4E5157703}"/>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7354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339B99"/>
                </a:solidFill>
                <a:latin typeface="YWFT Ultramagnetic" charset="0"/>
              </a:rPr>
              <a:t>BEST CREATIVE (AI led campaign) 2026</a:t>
            </a:r>
            <a:endParaRPr lang="en-US" dirty="0">
              <a:solidFill>
                <a:srgbClr val="339B99"/>
              </a:solidFill>
              <a:latin typeface="YWFT Ultramagnetic" charset="0"/>
              <a:ea typeface="YWFT Ultramagnetic" charset="0"/>
              <a:cs typeface="YWFT Ultramagnetic" charset="0"/>
            </a:endParaRPr>
          </a:p>
        </p:txBody>
      </p:sp>
      <p:sp>
        <p:nvSpPr>
          <p:cNvPr id="10" name="Rectangle 9"/>
          <p:cNvSpPr/>
          <p:nvPr/>
        </p:nvSpPr>
        <p:spPr>
          <a:xfrm>
            <a:off x="1111177"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22860" y="790812"/>
            <a:ext cx="3543209" cy="2031325"/>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This award seeks to </a:t>
            </a:r>
            <a:r>
              <a:rPr lang="en-US" sz="900" dirty="0" err="1">
                <a:solidFill>
                  <a:srgbClr val="339B99"/>
                </a:solidFill>
                <a:latin typeface="YWFT Ultramagnetic Light" charset="0"/>
                <a:ea typeface="YWFT Ultramagnetic Light" charset="0"/>
                <a:cs typeface="YWFT Ultramagnetic Light" charset="0"/>
              </a:rPr>
              <a:t>recognise</a:t>
            </a:r>
            <a:r>
              <a:rPr lang="en-US" sz="900" dirty="0">
                <a:solidFill>
                  <a:srgbClr val="339B99"/>
                </a:solidFill>
                <a:latin typeface="YWFT Ultramagnetic Light" charset="0"/>
                <a:ea typeface="YWFT Ultramagnetic Light" charset="0"/>
                <a:cs typeface="YWFT Ultramagnetic Light" charset="0"/>
              </a:rPr>
              <a:t> independent agency campaigns that use the most creative and effective use of artificial intelligence in a marketing or communication campaign. Please enter your case study if AI played a central role in driving creativity, </a:t>
            </a:r>
            <a:r>
              <a:rPr lang="en-US" sz="900" dirty="0" err="1">
                <a:solidFill>
                  <a:srgbClr val="339B99"/>
                </a:solidFill>
                <a:latin typeface="YWFT Ultramagnetic Light" charset="0"/>
                <a:ea typeface="YWFT Ultramagnetic Light" charset="0"/>
                <a:cs typeface="YWFT Ultramagnetic Light" charset="0"/>
              </a:rPr>
              <a:t>personalisation</a:t>
            </a:r>
            <a:r>
              <a:rPr lang="en-US" sz="900" dirty="0">
                <a:solidFill>
                  <a:srgbClr val="339B99"/>
                </a:solidFill>
                <a:latin typeface="YWFT Ultramagnetic Light" charset="0"/>
                <a:ea typeface="YWFT Ultramagnetic Light" charset="0"/>
                <a:cs typeface="YWFT Ultramagnetic Light" charset="0"/>
              </a:rPr>
              <a:t> and results. This could be through AI-driven content, analytics, chatbots, dynamic ad targeting, or other ways that your agency harnessed the potential of AI to create excellent client outcomes. </a:t>
            </a:r>
          </a:p>
          <a:p>
            <a:endParaRPr lang="en-US" sz="900" dirty="0">
              <a:solidFill>
                <a:srgbClr val="339B99"/>
              </a:solidFill>
              <a:latin typeface="YWFT Ultramagnetic Light" charset="0"/>
              <a:ea typeface="YWFT Ultramagnetic Light" charset="0"/>
              <a:cs typeface="YWFT Ultramagnetic Light" charset="0"/>
            </a:endParaRPr>
          </a:p>
          <a:p>
            <a:r>
              <a:rPr lang="en-US" sz="900" dirty="0">
                <a:solidFill>
                  <a:srgbClr val="339B99"/>
                </a:solidFill>
                <a:latin typeface="YWFT Ultramagnetic Light" charset="0"/>
                <a:ea typeface="YWFT Ultramagnetic Light" charset="0"/>
                <a:cs typeface="YWFT Ultramagnetic Light" charset="0"/>
              </a:rPr>
              <a:t>Submissions should demonstrate how AI was strategically integrated (not just an add on) to achieve superior results for the client and Judges will be looking for evidence of the impact that AI had on the outcome against the original objectives.</a:t>
            </a:r>
          </a:p>
          <a:p>
            <a:endParaRPr lang="en-US" sz="900" dirty="0">
              <a:solidFill>
                <a:srgbClr val="339B99"/>
              </a:solidFill>
              <a:latin typeface="YWFT Ultramagnetic Light" charset="0"/>
              <a:ea typeface="YWFT Ultramagnetic Light" charset="0"/>
              <a:cs typeface="YWFT Ultramagnetic Light" charset="0"/>
            </a:endParaRPr>
          </a:p>
          <a:p>
            <a:endParaRPr lang="en-US" sz="900" dirty="0">
              <a:solidFill>
                <a:srgbClr val="339B99"/>
              </a:solidFill>
              <a:latin typeface="+mj-lt"/>
            </a:endParaRPr>
          </a:p>
        </p:txBody>
      </p:sp>
      <p:sp>
        <p:nvSpPr>
          <p:cNvPr id="17" name="TextBox 16"/>
          <p:cNvSpPr txBox="1"/>
          <p:nvPr/>
        </p:nvSpPr>
        <p:spPr>
          <a:xfrm>
            <a:off x="5330245" y="823083"/>
            <a:ext cx="3543210" cy="1200329"/>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Open to all </a:t>
            </a:r>
            <a:r>
              <a:rPr lang="en-US" sz="900" b="1" dirty="0">
                <a:solidFill>
                  <a:srgbClr val="339B99"/>
                </a:solidFill>
                <a:latin typeface="YWFT Ultramagnetic Light" charset="0"/>
                <a:ea typeface="YWFT Ultramagnetic Light" charset="0"/>
                <a:cs typeface="YWFT Ultramagnetic Light" charset="0"/>
              </a:rPr>
              <a:t>independent</a:t>
            </a:r>
            <a:r>
              <a:rPr lang="en-US" sz="900" dirty="0">
                <a:solidFill>
                  <a:srgbClr val="339B99"/>
                </a:solidFill>
                <a:latin typeface="YWFT Ultramagnetic Light" charset="0"/>
                <a:ea typeface="YWFT Ultramagnetic Light" charset="0"/>
                <a:cs typeface="YWFT Ultramagnetic Light" charset="0"/>
              </a:rPr>
              <a:t> agencies (as defined in the Rules &amp; Terms) involved in communications around the world including but not limited to agencies of any specialism, consultancies, etc.</a:t>
            </a:r>
            <a:endParaRPr lang="en-US" sz="900" strike="sngStrike" dirty="0">
              <a:solidFill>
                <a:srgbClr val="339B99"/>
              </a:solidFill>
              <a:latin typeface="YWFT Ultramagnetic Light" charset="0"/>
              <a:ea typeface="YWFT Ultramagnetic Light" charset="0"/>
              <a:cs typeface="YWFT Ultramagnetic Light" charset="0"/>
            </a:endParaRPr>
          </a:p>
          <a:p>
            <a:endParaRPr lang="en-US" sz="900" dirty="0">
              <a:solidFill>
                <a:srgbClr val="339B99"/>
              </a:solidFill>
              <a:latin typeface="YWFT Ultramagnetic Light" charset="0"/>
              <a:ea typeface="YWFT Ultramagnetic Light" charset="0"/>
              <a:cs typeface="YWFT Ultramagnetic Light" charset="0"/>
            </a:endParaRPr>
          </a:p>
          <a:p>
            <a:r>
              <a:rPr lang="en-US" sz="900" dirty="0">
                <a:solidFill>
                  <a:srgbClr val="339B99"/>
                </a:solidFill>
                <a:latin typeface="YWFT Ultramagnetic Light" charset="0"/>
                <a:ea typeface="YWFT Ultramagnetic Light" charset="0"/>
                <a:cs typeface="YWFT Ultramagnetic Light" charset="0"/>
              </a:rPr>
              <a:t>Work in any sector (FMCG, B2B, etc.), and principally </a:t>
            </a:r>
            <a:r>
              <a:rPr lang="en-US" sz="900" dirty="0" err="1">
                <a:solidFill>
                  <a:srgbClr val="339B99"/>
                </a:solidFill>
                <a:latin typeface="YWFT Ultramagnetic Light" charset="0"/>
                <a:ea typeface="YWFT Ultramagnetic Light" charset="0"/>
                <a:cs typeface="YWFT Ultramagnetic Light" charset="0"/>
              </a:rPr>
              <a:t>utilising</a:t>
            </a:r>
            <a:r>
              <a:rPr lang="en-US" sz="900" dirty="0">
                <a:solidFill>
                  <a:srgbClr val="339B99"/>
                </a:solidFill>
                <a:latin typeface="YWFT Ultramagnetic Light" charset="0"/>
                <a:ea typeface="YWFT Ultramagnetic Light" charset="0"/>
                <a:cs typeface="YWFT Ultramagnetic Light" charset="0"/>
              </a:rPr>
              <a:t> any owned or paid medium (OOH, newspaper, magazine, promotional material, displays, stationery, signage, packaging, communication, etc.) is eligible for submission. </a:t>
            </a:r>
          </a:p>
        </p:txBody>
      </p:sp>
      <p:sp>
        <p:nvSpPr>
          <p:cNvPr id="18" name="TextBox 17"/>
          <p:cNvSpPr txBox="1"/>
          <p:nvPr/>
        </p:nvSpPr>
        <p:spPr>
          <a:xfrm>
            <a:off x="1151121" y="2691965"/>
            <a:ext cx="3510990" cy="1615827"/>
          </a:xfrm>
          <a:prstGeom prst="rect">
            <a:avLst/>
          </a:prstGeom>
          <a:noFill/>
        </p:spPr>
        <p:txBody>
          <a:bodyPr wrap="square" rtlCol="0" anchor="ctr">
            <a:spAutoFit/>
          </a:bodyPr>
          <a:lstStyle/>
          <a:p>
            <a:pPr marL="228600" indent="-228600">
              <a:buFontTx/>
              <a:buAutoNum type="arabicParenR"/>
            </a:pPr>
            <a:r>
              <a:rPr lang="en-US" sz="900" dirty="0">
                <a:solidFill>
                  <a:srgbClr val="339B99"/>
                </a:solidFill>
                <a:latin typeface="YWFT Ultramagnetic Light" charset="0"/>
                <a:ea typeface="YWFT Ultramagnetic Light" charset="0"/>
                <a:cs typeface="YWFT Ultramagnetic Light" charset="0"/>
              </a:rPr>
              <a:t>Original Objective, Research, Insight and Strategy (10%)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Originality of Idea / Creativity, how was AI integrated and what impact did it have (50%)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Quality of Technical Excellence of Execution – whether that be through </a:t>
            </a:r>
            <a:r>
              <a:rPr lang="en-US" sz="900" dirty="0" err="1">
                <a:solidFill>
                  <a:srgbClr val="339B99"/>
                </a:solidFill>
                <a:latin typeface="YWFT Ultramagnetic Light" charset="0"/>
                <a:ea typeface="YWFT Ultramagnetic Light" charset="0"/>
                <a:cs typeface="YWFT Ultramagnetic Light" charset="0"/>
              </a:rPr>
              <a:t>sophiscation</a:t>
            </a:r>
            <a:r>
              <a:rPr lang="en-US" sz="900" dirty="0">
                <a:solidFill>
                  <a:srgbClr val="339B99"/>
                </a:solidFill>
                <a:latin typeface="YWFT Ultramagnetic Light" charset="0"/>
                <a:ea typeface="YWFT Ultramagnetic Light" charset="0"/>
                <a:cs typeface="YWFT Ultramagnetic Light" charset="0"/>
              </a:rPr>
              <a:t> of the AI tool, use of data or smoothness of the Implementation (30%)</a:t>
            </a:r>
          </a:p>
          <a:p>
            <a:pPr marL="228600" indent="-228600">
              <a:buAutoNum type="arabicParenR"/>
            </a:pPr>
            <a:endParaRPr lang="en-US" sz="900" dirty="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dirty="0">
                <a:solidFill>
                  <a:srgbClr val="339B99"/>
                </a:solidFill>
                <a:latin typeface="YWFT Ultramagnetic Light" charset="0"/>
                <a:ea typeface="YWFT Ultramagnetic Light" charset="0"/>
                <a:cs typeface="YWFT Ultramagnetic Light" charset="0"/>
              </a:rPr>
              <a:t>Documented Results and/or the Judges’ Evaluation of Likely Effectiveness (10%)</a:t>
            </a:r>
          </a:p>
        </p:txBody>
      </p:sp>
      <p:sp>
        <p:nvSpPr>
          <p:cNvPr id="19" name="TextBox 18"/>
          <p:cNvSpPr txBox="1"/>
          <p:nvPr/>
        </p:nvSpPr>
        <p:spPr>
          <a:xfrm>
            <a:off x="5309229" y="2664629"/>
            <a:ext cx="3510551" cy="1615827"/>
          </a:xfrm>
          <a:prstGeom prst="rect">
            <a:avLst/>
          </a:prstGeom>
          <a:noFill/>
        </p:spPr>
        <p:txBody>
          <a:bodyPr wrap="square" rtlCol="0" anchor="ctr">
            <a:spAutoFit/>
          </a:bodyPr>
          <a:lstStyle/>
          <a:p>
            <a:r>
              <a:rPr lang="en-US" sz="900" dirty="0">
                <a:solidFill>
                  <a:srgbClr val="339B99"/>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dirty="0">
                <a:solidFill>
                  <a:srgbClr val="339B99"/>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dirty="0">
                <a:solidFill>
                  <a:srgbClr val="339B99"/>
                </a:solidFill>
                <a:latin typeface="YWFT Ultramagnetic Light" charset="0"/>
                <a:ea typeface="YWFT Ultramagnetic Light" charset="0"/>
                <a:cs typeface="YWFT Ultramagnetic Light" charset="0"/>
              </a:rPr>
              <a:t>Case films: Video up to 3-minutes long; </a:t>
            </a:r>
            <a:r>
              <a:rPr lang="en-US" sz="900" dirty="0">
                <a:solidFill>
                  <a:srgbClr val="339B99"/>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dirty="0">
              <a:solidFill>
                <a:srgbClr val="339B99"/>
              </a:solidFill>
              <a:latin typeface="YWFT Ultramagnetic Light" charset="0"/>
              <a:ea typeface="YWFT Ultramagnetic Light" charset="0"/>
              <a:cs typeface="YWFT Ultramagnetic Light" charset="0"/>
              <a:sym typeface="Wingdings"/>
            </a:endParaRPr>
          </a:p>
          <a:p>
            <a:r>
              <a:rPr lang="en-US" sz="900" dirty="0">
                <a:solidFill>
                  <a:srgbClr val="339B99"/>
                </a:solidFill>
                <a:latin typeface="YWFT Ultramagnetic Light" charset="0"/>
                <a:ea typeface="YWFT Ultramagnetic Light" charset="0"/>
                <a:cs typeface="YWFT Ultramagnetic Light" charset="0"/>
                <a:sym typeface="Wingdings"/>
              </a:rPr>
              <a:t>You may also submit additional relevant supporting materials.</a:t>
            </a:r>
            <a:r>
              <a:rPr lang="en-GB" sz="900" dirty="0">
                <a:solidFill>
                  <a:srgbClr val="339B99"/>
                </a:solidFill>
                <a:latin typeface="YWFT Ultramagnetic Light" charset="0"/>
                <a:ea typeface="YWFT Ultramagnetic Light" charset="0"/>
                <a:cs typeface="YWFT Ultramagnetic Light" charset="0"/>
              </a:rPr>
              <a:t> This could include a video or case history if you’ve not included it above</a:t>
            </a:r>
            <a:endParaRPr lang="en-US" sz="900" dirty="0">
              <a:solidFill>
                <a:srgbClr val="339B99"/>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dirty="0">
                <a:solidFill>
                  <a:srgbClr val="339B99"/>
                </a:solidFill>
                <a:latin typeface="YWFT Ultramagnetic Light" charset="0"/>
                <a:ea typeface="YWFT Ultramagnetic Light" charset="0"/>
                <a:cs typeface="YWFT Ultramagnetic Light" charset="0"/>
                <a:sym typeface="Wingdings"/>
              </a:rPr>
              <a:t>Max 250MB</a:t>
            </a:r>
          </a:p>
          <a:p>
            <a:endParaRPr lang="en-US" sz="900" dirty="0">
              <a:solidFill>
                <a:srgbClr val="339B99"/>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339B99"/>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339B99"/>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339B99"/>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339B99"/>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06811"/>
            <a:ext cx="3543209" cy="1702491"/>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06811"/>
            <a:ext cx="3543209" cy="1702491"/>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339B99"/>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347657F2-2578-E978-E809-9F2215D9B77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28416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fontScale="90000"/>
          </a:bodyPr>
          <a:lstStyle/>
          <a:p>
            <a:pPr algn="ctr"/>
            <a:r>
              <a:rPr lang="en-US" dirty="0">
                <a:solidFill>
                  <a:srgbClr val="A6D8BF"/>
                </a:solidFill>
                <a:latin typeface="YWFT Ultramagnetic" charset="0"/>
                <a:ea typeface="YWFT Ultramagnetic" charset="0"/>
                <a:cs typeface="YWFT Ultramagnetic" charset="0"/>
              </a:rPr>
              <a:t>ENERGY / SUSTAINABILITY </a:t>
            </a:r>
            <a:br>
              <a:rPr lang="en-US" dirty="0">
                <a:solidFill>
                  <a:srgbClr val="A6D8BF"/>
                </a:solidFill>
                <a:latin typeface="YWFT Ultramagnetic" charset="0"/>
                <a:ea typeface="YWFT Ultramagnetic" charset="0"/>
                <a:cs typeface="YWFT Ultramagnetic" charset="0"/>
              </a:rPr>
            </a:br>
            <a:r>
              <a:rPr lang="en-US" dirty="0">
                <a:solidFill>
                  <a:srgbClr val="A6D8BF"/>
                </a:solidFill>
                <a:latin typeface="YWFT Ultramagnetic" charset="0"/>
                <a:ea typeface="YWFT Ultramagnetic" charset="0"/>
                <a:cs typeface="YWFT Ultramagnetic" charset="0"/>
              </a:rPr>
              <a:t>CAMPAIGN OF THE YEAR 2026</a:t>
            </a:r>
          </a:p>
        </p:txBody>
      </p:sp>
      <p:sp>
        <p:nvSpPr>
          <p:cNvPr id="10" name="Rectangle 9"/>
          <p:cNvSpPr/>
          <p:nvPr/>
        </p:nvSpPr>
        <p:spPr>
          <a:xfrm>
            <a:off x="1111177"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6D8BF"/>
              </a:solidFill>
              <a:latin typeface="+mj-lt"/>
            </a:endParaRPr>
          </a:p>
        </p:txBody>
      </p:sp>
      <p:sp>
        <p:nvSpPr>
          <p:cNvPr id="16" name="TextBox 15"/>
          <p:cNvSpPr txBox="1"/>
          <p:nvPr/>
        </p:nvSpPr>
        <p:spPr>
          <a:xfrm>
            <a:off x="1131313" y="865713"/>
            <a:ext cx="3543209" cy="1569660"/>
          </a:xfrm>
          <a:prstGeom prst="rect">
            <a:avLst/>
          </a:prstGeom>
          <a:noFill/>
        </p:spPr>
        <p:txBody>
          <a:bodyPr wrap="square" rtlCol="0" anchor="ctr">
            <a:spAutoFit/>
          </a:bodyPr>
          <a:lstStyle/>
          <a:p>
            <a:r>
              <a:rPr lang="en-US" sz="800" dirty="0">
                <a:solidFill>
                  <a:srgbClr val="A6D8BF"/>
                </a:solidFill>
                <a:latin typeface="YWFT Ultramagnetic Light" pitchFamily="2" charset="77"/>
                <a:ea typeface="Calibri" panose="020F0502020204030204" pitchFamily="34" charset="0"/>
              </a:rPr>
              <a:t>This award calls for agencies who have worked on a creative, media or communications campaign in the energy, sustainability or ESG sector. The Judges will be looking for clear and concise objectives, exception generation of bold ideas and imagery, crystal clear communication strategies, innovative channel integration, effective use of </a:t>
            </a:r>
            <a:r>
              <a:rPr lang="en-US" sz="800" dirty="0" err="1">
                <a:solidFill>
                  <a:srgbClr val="A6D8BF"/>
                </a:solidFill>
                <a:latin typeface="YWFT Ultramagnetic Light" pitchFamily="2" charset="77"/>
                <a:ea typeface="Calibri" panose="020F0502020204030204" pitchFamily="34" charset="0"/>
              </a:rPr>
              <a:t>personalisation</a:t>
            </a:r>
            <a:r>
              <a:rPr lang="en-US" sz="800" dirty="0">
                <a:solidFill>
                  <a:srgbClr val="A6D8BF"/>
                </a:solidFill>
                <a:latin typeface="YWFT Ultramagnetic Light" pitchFamily="2" charset="77"/>
                <a:ea typeface="Calibri" panose="020F0502020204030204" pitchFamily="34" charset="0"/>
              </a:rPr>
              <a:t> and earned media and/or media buying, clever use of tools and budget, and demonstrably measured positive impact for the client, consumer and/or customer. </a:t>
            </a:r>
          </a:p>
          <a:p>
            <a:endParaRPr lang="en-US" sz="800" dirty="0">
              <a:solidFill>
                <a:srgbClr val="A6D8BF"/>
              </a:solidFill>
              <a:latin typeface="YWFT Ultramagnetic Light" pitchFamily="2" charset="77"/>
              <a:ea typeface="Calibri" panose="020F0502020204030204" pitchFamily="34" charset="0"/>
            </a:endParaRPr>
          </a:p>
          <a:p>
            <a:r>
              <a:rPr lang="en-US" sz="800" dirty="0">
                <a:solidFill>
                  <a:srgbClr val="A6D8BF"/>
                </a:solidFill>
                <a:latin typeface="YWFT Ultramagnetic Light" pitchFamily="2" charset="77"/>
                <a:ea typeface="Calibri" panose="020F0502020204030204" pitchFamily="34" charset="0"/>
              </a:rPr>
              <a:t>Campaigns that can demonstrate changes in consumer </a:t>
            </a:r>
            <a:r>
              <a:rPr lang="en-US" sz="800" dirty="0" err="1">
                <a:solidFill>
                  <a:srgbClr val="A6D8BF"/>
                </a:solidFill>
                <a:latin typeface="YWFT Ultramagnetic Light" pitchFamily="2" charset="77"/>
                <a:ea typeface="Calibri" panose="020F0502020204030204" pitchFamily="34" charset="0"/>
              </a:rPr>
              <a:t>behaviour</a:t>
            </a:r>
            <a:r>
              <a:rPr lang="en-US" sz="800" dirty="0">
                <a:solidFill>
                  <a:srgbClr val="A6D8BF"/>
                </a:solidFill>
                <a:latin typeface="YWFT Ultramagnetic Light" pitchFamily="2" charset="77"/>
                <a:ea typeface="Calibri" panose="020F0502020204030204" pitchFamily="34" charset="0"/>
              </a:rPr>
              <a:t>, successful amplification of products or services that contribute to net zero, entry or launch of a new product or service in this market or campaigns that have had significant impact in line with the UN Development Goals will be well received.</a:t>
            </a:r>
            <a:endParaRPr lang="en-GB" sz="800" dirty="0">
              <a:solidFill>
                <a:srgbClr val="A6D8BF"/>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A6D8BF"/>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A6D8BF"/>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A6D8BF"/>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A6D8BF"/>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A6D8BF"/>
              </a:solidFill>
              <a:latin typeface="YWFT Ultramagnetic Light" pitchFamily="2" charset="77"/>
              <a:ea typeface="YWFT Ultramagnetic Light" charset="0"/>
              <a:cs typeface="YWFT Ultramagnetic Light" charset="0"/>
              <a:sym typeface="Wingdings"/>
            </a:endParaRPr>
          </a:p>
          <a:p>
            <a:endParaRPr lang="en-US" sz="900">
              <a:solidFill>
                <a:srgbClr val="A6D8BF"/>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6D8B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6D8B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6D8B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6D8B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A6D8BF"/>
              </a:solidFill>
              <a:latin typeface="+mj-lt"/>
            </a:endParaRPr>
          </a:p>
        </p:txBody>
      </p:sp>
      <p:sp>
        <p:nvSpPr>
          <p:cNvPr id="22" name="Rectangle 21"/>
          <p:cNvSpPr/>
          <p:nvPr/>
        </p:nvSpPr>
        <p:spPr>
          <a:xfrm>
            <a:off x="5306879" y="899501"/>
            <a:ext cx="3543209" cy="1541413"/>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A6D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A6D8B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A6D8B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6D8BF"/>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400383"/>
          </a:xfrm>
          <a:prstGeom prst="rect">
            <a:avLst/>
          </a:prstGeom>
          <a:noFill/>
        </p:spPr>
        <p:txBody>
          <a:bodyPr wrap="square">
            <a:spAutoFit/>
          </a:bodyPr>
          <a:lstStyle/>
          <a:p>
            <a:r>
              <a:rPr lang="en-US" sz="850">
                <a:solidFill>
                  <a:srgbClr val="A6D8BF"/>
                </a:solidFill>
                <a:effectLst/>
                <a:latin typeface="YWFT Ultramagnetic Light" pitchFamily="2" charset="77"/>
                <a:ea typeface="Calibri" panose="020F0502020204030204" pitchFamily="34" charset="0"/>
              </a:rPr>
              <a:t>Open for nominations from existing and active </a:t>
            </a:r>
            <a:r>
              <a:rPr lang="en-US" sz="850" b="1">
                <a:solidFill>
                  <a:srgbClr val="A6D8BF"/>
                </a:solidFill>
                <a:effectLst/>
                <a:latin typeface="YWFT Ultramagnetic Light" pitchFamily="2" charset="77"/>
                <a:ea typeface="Calibri" panose="020F0502020204030204" pitchFamily="34" charset="0"/>
              </a:rPr>
              <a:t>independent</a:t>
            </a:r>
            <a:r>
              <a:rPr lang="en-US" sz="850">
                <a:solidFill>
                  <a:srgbClr val="A6D8BF"/>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A6D8BF"/>
              </a:solidFill>
              <a:latin typeface="YWFT Ultramagnetic Light" pitchFamily="2" charset="77"/>
              <a:ea typeface="Calibri" panose="020F0502020204030204" pitchFamily="34" charset="0"/>
            </a:endParaRPr>
          </a:p>
          <a:p>
            <a:r>
              <a:rPr lang="en-US" sz="850">
                <a:solidFill>
                  <a:srgbClr val="A6D8BF"/>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A6D8BF"/>
              </a:solidFill>
              <a:latin typeface="YWFT Ultramagnetic Light" pitchFamily="2" charset="77"/>
              <a:ea typeface="Calibri" panose="020F0502020204030204" pitchFamily="34" charset="0"/>
            </a:endParaRPr>
          </a:p>
          <a:p>
            <a:r>
              <a:rPr lang="en-US" sz="850">
                <a:solidFill>
                  <a:srgbClr val="A6D8BF"/>
                </a:solidFill>
                <a:effectLst/>
                <a:latin typeface="YWFT Ultramagnetic Light" pitchFamily="2" charset="77"/>
                <a:ea typeface="Calibri" panose="020F0502020204030204" pitchFamily="34" charset="0"/>
              </a:rPr>
              <a:t>All entries in this category need to be executed in the Energy, ESG or Sustainability sector and have permission from the </a:t>
            </a:r>
            <a:r>
              <a:rPr lang="en-US" sz="850">
                <a:solidFill>
                  <a:srgbClr val="A6D8BF"/>
                </a:solidFill>
                <a:latin typeface="YWFT Ultramagnetic Light" pitchFamily="2" charset="77"/>
                <a:ea typeface="Calibri" panose="020F0502020204030204" pitchFamily="34" charset="0"/>
              </a:rPr>
              <a:t>Brand </a:t>
            </a:r>
            <a:r>
              <a:rPr lang="en-US" sz="850">
                <a:solidFill>
                  <a:srgbClr val="A6D8BF"/>
                </a:solidFill>
                <a:effectLst/>
                <a:latin typeface="YWFT Ultramagnetic Light" pitchFamily="2" charset="77"/>
                <a:ea typeface="Calibri" panose="020F0502020204030204" pitchFamily="34" charset="0"/>
              </a:rPr>
              <a:t>to enter the works. </a:t>
            </a:r>
          </a:p>
        </p:txBody>
      </p:sp>
    </p:spTree>
    <p:extLst>
      <p:ext uri="{BB962C8B-B14F-4D97-AF65-F5344CB8AC3E}">
        <p14:creationId xmlns:p14="http://schemas.microsoft.com/office/powerpoint/2010/main" val="375087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FF6600"/>
                </a:solidFill>
                <a:latin typeface="YWFT Ultramagnetic" charset="0"/>
                <a:ea typeface="YWFT Ultramagnetic" charset="0"/>
                <a:cs typeface="YWFT Ultramagnetic" charset="0"/>
              </a:rPr>
              <a:t>B2B CAMPAIGN OF THE YEAR 2026</a:t>
            </a:r>
          </a:p>
        </p:txBody>
      </p:sp>
      <p:sp>
        <p:nvSpPr>
          <p:cNvPr id="10" name="Rectangle 9"/>
          <p:cNvSpPr/>
          <p:nvPr/>
        </p:nvSpPr>
        <p:spPr>
          <a:xfrm>
            <a:off x="1111177"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884949"/>
            <a:ext cx="3543209" cy="1531188"/>
          </a:xfrm>
          <a:prstGeom prst="rect">
            <a:avLst/>
          </a:prstGeom>
          <a:noFill/>
        </p:spPr>
        <p:txBody>
          <a:bodyPr wrap="square" rtlCol="0" anchor="ctr">
            <a:spAutoFit/>
          </a:bodyPr>
          <a:lstStyle/>
          <a:p>
            <a:r>
              <a:rPr lang="en-GB" sz="850">
                <a:solidFill>
                  <a:srgbClr val="FF6600"/>
                </a:solidFill>
              </a:rPr>
              <a:t>The B2B Award celebrates outstanding work by independent agencies in the marketing, communications, PR, and advertising sectors that have achieved remarkable success for their business-to-business clients. </a:t>
            </a:r>
          </a:p>
          <a:p>
            <a:endParaRPr lang="en-GB" sz="850">
              <a:solidFill>
                <a:srgbClr val="FF6600"/>
              </a:solidFill>
            </a:endParaRPr>
          </a:p>
          <a:p>
            <a:r>
              <a:rPr lang="en-GB" sz="850">
                <a:solidFill>
                  <a:srgbClr val="FF6600"/>
                </a:solidFill>
              </a:rPr>
              <a:t>This category recognises innovative strategies, creative excellence, and impactful campaigns that have driven tangible results in the B2B space. Whether it's boosting brand visibility, generating leads, or enhancing client engagement, this award honours agencies that have effectively navigated the complexities of B2B marketing, delivering exceptional value and measurable outcomes for their clients. If your agency has transformed B2B challenges into success stories, this award is your chance to shine.</a:t>
            </a:r>
            <a:endParaRPr lang="en-GB" sz="850">
              <a:solidFill>
                <a:srgbClr val="FF6600"/>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FF6600"/>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FF6600"/>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FF6600"/>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FF6600"/>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FF6600"/>
              </a:solidFill>
              <a:latin typeface="YWFT Ultramagnetic Light" pitchFamily="2" charset="77"/>
              <a:ea typeface="YWFT Ultramagnetic Light" charset="0"/>
              <a:cs typeface="YWFT Ultramagnetic Light" charset="0"/>
              <a:sym typeface="Wingdings"/>
            </a:endParaRPr>
          </a:p>
          <a:p>
            <a:endParaRPr lang="en-US" sz="900">
              <a:solidFill>
                <a:srgbClr val="FF6600"/>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FF6600"/>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a:solidFill>
                  <a:srgbClr val="FF6600"/>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a:solidFill>
                  <a:srgbClr val="FF6600"/>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FF6600"/>
              </a:solidFill>
              <a:latin typeface="YWFT Ultramagnetic Light" charset="0"/>
              <a:ea typeface="YWFT Ultramagnetic Light" charset="0"/>
              <a:cs typeface="YWFT Ultramagnetic Light" charset="0"/>
            </a:endParaRPr>
          </a:p>
          <a:p>
            <a:pPr marL="228600" indent="-228600">
              <a:buAutoNum type="arabicParenR"/>
            </a:pPr>
            <a:r>
              <a:rPr lang="en-US" sz="900">
                <a:solidFill>
                  <a:srgbClr val="FF6600"/>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138773"/>
          </a:xfrm>
          <a:prstGeom prst="rect">
            <a:avLst/>
          </a:prstGeom>
          <a:noFill/>
        </p:spPr>
        <p:txBody>
          <a:bodyPr wrap="square">
            <a:spAutoFit/>
          </a:bodyPr>
          <a:lstStyle/>
          <a:p>
            <a:r>
              <a:rPr lang="en-US" sz="850">
                <a:solidFill>
                  <a:srgbClr val="FF6600"/>
                </a:solidFill>
                <a:effectLst/>
                <a:latin typeface="YWFT Ultramagnetic Light" pitchFamily="2" charset="77"/>
                <a:ea typeface="Calibri" panose="020F0502020204030204" pitchFamily="34" charset="0"/>
              </a:rPr>
              <a:t>Open for nominations from existing and active </a:t>
            </a:r>
            <a:r>
              <a:rPr lang="en-US" sz="850" b="1">
                <a:solidFill>
                  <a:srgbClr val="FF6600"/>
                </a:solidFill>
                <a:effectLst/>
                <a:latin typeface="YWFT Ultramagnetic Light" pitchFamily="2" charset="77"/>
                <a:ea typeface="Calibri" panose="020F0502020204030204" pitchFamily="34" charset="0"/>
              </a:rPr>
              <a:t>independent</a:t>
            </a:r>
            <a:r>
              <a:rPr lang="en-US" sz="850">
                <a:solidFill>
                  <a:srgbClr val="FF6600"/>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FF6600"/>
              </a:solidFill>
              <a:latin typeface="YWFT Ultramagnetic Light" pitchFamily="2" charset="77"/>
              <a:ea typeface="Calibri" panose="020F0502020204030204" pitchFamily="34" charset="0"/>
            </a:endParaRPr>
          </a:p>
          <a:p>
            <a:r>
              <a:rPr lang="en-US" sz="850">
                <a:solidFill>
                  <a:srgbClr val="FF6600"/>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FF6600"/>
              </a:solidFill>
              <a:latin typeface="YWFT Ultramagnetic Light" pitchFamily="2" charset="77"/>
              <a:ea typeface="Calibri" panose="020F0502020204030204" pitchFamily="34" charset="0"/>
            </a:endParaRPr>
          </a:p>
        </p:txBody>
      </p:sp>
    </p:spTree>
    <p:extLst>
      <p:ext uri="{BB962C8B-B14F-4D97-AF65-F5344CB8AC3E}">
        <p14:creationId xmlns:p14="http://schemas.microsoft.com/office/powerpoint/2010/main" val="3788440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ea typeface="YWFT Ultramagnetic" charset="0"/>
                <a:cs typeface="YWFT Ultramagnetic" charset="0"/>
              </a:rPr>
              <a:t>HEALTHCARE CAMPAIGN OF THE YEAR 2026</a:t>
            </a: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843400"/>
            <a:ext cx="3543209" cy="1661993"/>
          </a:xfrm>
          <a:prstGeom prst="rect">
            <a:avLst/>
          </a:prstGeom>
          <a:noFill/>
        </p:spPr>
        <p:txBody>
          <a:bodyPr wrap="square" rtlCol="0" anchor="ctr">
            <a:spAutoFit/>
          </a:bodyPr>
          <a:lstStyle/>
          <a:p>
            <a:r>
              <a:rPr lang="en-GB" sz="850">
                <a:solidFill>
                  <a:srgbClr val="AA456F"/>
                </a:solidFill>
              </a:rPr>
              <a:t>The Healthcare Sector Award honours independent agencies in the marketing, communications, PR, and advertising industries that have delivered exceptional results for clients in the healthcare sector. </a:t>
            </a:r>
          </a:p>
          <a:p>
            <a:endParaRPr lang="en-GB" sz="850">
              <a:solidFill>
                <a:srgbClr val="AA456F"/>
              </a:solidFill>
            </a:endParaRPr>
          </a:p>
          <a:p>
            <a:r>
              <a:rPr lang="en-GB" sz="850">
                <a:solidFill>
                  <a:srgbClr val="AA456F"/>
                </a:solidFill>
              </a:rPr>
              <a:t>This category recognises agencies that have crafted impactful campaigns, innovative strategies, and creative solutions tailored to the unique challenges and opportunities within healthcare. Whether promoting patient engagement, enhancing brand awareness, or driving behaviour change, this award celebrates work that has made a significant difference in healthcare communication. If your agency has helped healthcare clients navigate complex regulations, reach their audience, and achieve their goals, this award is your opportunity to be recognised.</a:t>
            </a:r>
            <a:endParaRPr lang="en-GB" sz="850">
              <a:solidFill>
                <a:srgbClr val="AA456F"/>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AA456F"/>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AA456F"/>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AA456F"/>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AA456F"/>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AA456F"/>
              </a:solidFill>
              <a:latin typeface="YWFT Ultramagnetic Light" pitchFamily="2" charset="77"/>
              <a:ea typeface="YWFT Ultramagnetic Light" charset="0"/>
              <a:cs typeface="YWFT Ultramagnetic Light" charset="0"/>
              <a:sym typeface="Wingdings"/>
            </a:endParaRPr>
          </a:p>
          <a:p>
            <a:endParaRPr lang="en-US" sz="900">
              <a:solidFill>
                <a:srgbClr val="AA456F"/>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AA456F"/>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AA456F"/>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AA456F"/>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AA456F"/>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AA456F"/>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AA456F"/>
              </a:solidFill>
              <a:latin typeface="YWFT Ultramagnetic Light" charset="0"/>
              <a:ea typeface="YWFT Ultramagnetic Light" charset="0"/>
              <a:cs typeface="YWFT Ultramagnetic Light" charset="0"/>
            </a:endParaRPr>
          </a:p>
          <a:p>
            <a:pPr marL="228600" indent="-228600">
              <a:buAutoNum type="arabicParenR"/>
            </a:pPr>
            <a:r>
              <a:rPr lang="en-US" sz="900">
                <a:solidFill>
                  <a:srgbClr val="AA456F"/>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138773"/>
          </a:xfrm>
          <a:prstGeom prst="rect">
            <a:avLst/>
          </a:prstGeom>
          <a:noFill/>
        </p:spPr>
        <p:txBody>
          <a:bodyPr wrap="square">
            <a:spAutoFit/>
          </a:bodyPr>
          <a:lstStyle/>
          <a:p>
            <a:r>
              <a:rPr lang="en-US" sz="850">
                <a:solidFill>
                  <a:srgbClr val="AA456F"/>
                </a:solidFill>
                <a:effectLst/>
                <a:latin typeface="YWFT Ultramagnetic Light" pitchFamily="2" charset="77"/>
                <a:ea typeface="Calibri" panose="020F0502020204030204" pitchFamily="34" charset="0"/>
              </a:rPr>
              <a:t>Open for nominations from existing and active </a:t>
            </a:r>
            <a:r>
              <a:rPr lang="en-US" sz="850" b="1">
                <a:solidFill>
                  <a:srgbClr val="AA456F"/>
                </a:solidFill>
                <a:effectLst/>
                <a:latin typeface="YWFT Ultramagnetic Light" pitchFamily="2" charset="77"/>
                <a:ea typeface="Calibri" panose="020F0502020204030204" pitchFamily="34" charset="0"/>
              </a:rPr>
              <a:t>independent</a:t>
            </a:r>
            <a:r>
              <a:rPr lang="en-US" sz="850">
                <a:solidFill>
                  <a:srgbClr val="AA456F"/>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AA456F"/>
              </a:solidFill>
              <a:latin typeface="YWFT Ultramagnetic Light" pitchFamily="2" charset="77"/>
              <a:ea typeface="Calibri" panose="020F0502020204030204" pitchFamily="34" charset="0"/>
            </a:endParaRPr>
          </a:p>
          <a:p>
            <a:r>
              <a:rPr lang="en-US" sz="850">
                <a:solidFill>
                  <a:srgbClr val="AA456F"/>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AA456F"/>
              </a:solidFill>
              <a:latin typeface="YWFT Ultramagnetic Light" pitchFamily="2" charset="77"/>
              <a:ea typeface="Calibri" panose="020F0502020204030204" pitchFamily="34" charset="0"/>
            </a:endParaRPr>
          </a:p>
        </p:txBody>
      </p:sp>
    </p:spTree>
    <p:extLst>
      <p:ext uri="{BB962C8B-B14F-4D97-AF65-F5344CB8AC3E}">
        <p14:creationId xmlns:p14="http://schemas.microsoft.com/office/powerpoint/2010/main" val="1146710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339B99"/>
                </a:solidFill>
                <a:latin typeface="YWFT Ultramagnetic" charset="0"/>
                <a:ea typeface="YWFT Ultramagnetic" charset="0"/>
                <a:cs typeface="YWFT Ultramagnetic" charset="0"/>
              </a:rPr>
              <a:t>FMCG CAMPAIGN OF THE YEAR 2025</a:t>
            </a:r>
          </a:p>
        </p:txBody>
      </p:sp>
      <p:sp>
        <p:nvSpPr>
          <p:cNvPr id="10" name="Rectangle 9"/>
          <p:cNvSpPr/>
          <p:nvPr/>
        </p:nvSpPr>
        <p:spPr>
          <a:xfrm>
            <a:off x="1111177"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843401"/>
            <a:ext cx="3543209" cy="1661993"/>
          </a:xfrm>
          <a:prstGeom prst="rect">
            <a:avLst/>
          </a:prstGeom>
          <a:noFill/>
        </p:spPr>
        <p:txBody>
          <a:bodyPr wrap="square" rtlCol="0" anchor="ctr">
            <a:spAutoFit/>
          </a:bodyPr>
          <a:lstStyle/>
          <a:p>
            <a:r>
              <a:rPr lang="en-GB" sz="850">
                <a:solidFill>
                  <a:srgbClr val="339B99"/>
                </a:solidFill>
              </a:rPr>
              <a:t>The FMCG Campaign Award celebrates independent agencies in the marketing, communications, PR, and advertising sectors that have delivered exceptional results for clients in the fast-moving consumer goods (FMCG) industry. </a:t>
            </a:r>
          </a:p>
          <a:p>
            <a:r>
              <a:rPr lang="en-GB" sz="850">
                <a:solidFill>
                  <a:srgbClr val="339B99"/>
                </a:solidFill>
              </a:rPr>
              <a:t>This category honours agencies that have pushed the boundaries with innovative and bold ideas, creating impactful campaigns that capture consumer attention and drive brand success. Whether launching a new product, reinvigorating a brand, or breaking through the clutter of a competitive market, this award recognises creative excellence and strategic brilliance in FMCG marketing. If your agency has transformed daring concepts into standout campaigns with effective results, this is your chance to be recognised.</a:t>
            </a:r>
            <a:endParaRPr lang="en-GB" sz="850">
              <a:solidFill>
                <a:srgbClr val="339B99"/>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339B99"/>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339B99"/>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339B99"/>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339B99"/>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339B99"/>
              </a:solidFill>
              <a:latin typeface="YWFT Ultramagnetic Light" pitchFamily="2" charset="77"/>
              <a:ea typeface="YWFT Ultramagnetic Light" charset="0"/>
              <a:cs typeface="YWFT Ultramagnetic Light" charset="0"/>
              <a:sym typeface="Wingdings"/>
            </a:endParaRPr>
          </a:p>
          <a:p>
            <a:endParaRPr lang="en-US" sz="900">
              <a:solidFill>
                <a:srgbClr val="339B99"/>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339B99"/>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339B99"/>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339B99"/>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339B99"/>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339B99"/>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138773"/>
          </a:xfrm>
          <a:prstGeom prst="rect">
            <a:avLst/>
          </a:prstGeom>
          <a:noFill/>
        </p:spPr>
        <p:txBody>
          <a:bodyPr wrap="square">
            <a:spAutoFit/>
          </a:bodyPr>
          <a:lstStyle/>
          <a:p>
            <a:r>
              <a:rPr lang="en-US" sz="850">
                <a:solidFill>
                  <a:srgbClr val="339B99"/>
                </a:solidFill>
                <a:effectLst/>
                <a:latin typeface="YWFT Ultramagnetic Light" pitchFamily="2" charset="77"/>
                <a:ea typeface="Calibri" panose="020F0502020204030204" pitchFamily="34" charset="0"/>
              </a:rPr>
              <a:t>Open for nominations from existing and active </a:t>
            </a:r>
            <a:r>
              <a:rPr lang="en-US" sz="850" b="1">
                <a:solidFill>
                  <a:srgbClr val="339B99"/>
                </a:solidFill>
                <a:effectLst/>
                <a:latin typeface="YWFT Ultramagnetic Light" pitchFamily="2" charset="77"/>
                <a:ea typeface="Calibri" panose="020F0502020204030204" pitchFamily="34" charset="0"/>
              </a:rPr>
              <a:t>independent</a:t>
            </a:r>
            <a:r>
              <a:rPr lang="en-US" sz="850">
                <a:solidFill>
                  <a:srgbClr val="339B99"/>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339B99"/>
              </a:solidFill>
              <a:latin typeface="YWFT Ultramagnetic Light" pitchFamily="2" charset="77"/>
              <a:ea typeface="Calibri" panose="020F0502020204030204" pitchFamily="34" charset="0"/>
            </a:endParaRPr>
          </a:p>
          <a:p>
            <a:r>
              <a:rPr lang="en-US" sz="850">
                <a:solidFill>
                  <a:srgbClr val="339B99"/>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339B99"/>
              </a:solidFill>
              <a:latin typeface="YWFT Ultramagnetic Light" pitchFamily="2" charset="77"/>
              <a:ea typeface="Calibri" panose="020F0502020204030204" pitchFamily="34" charset="0"/>
            </a:endParaRPr>
          </a:p>
        </p:txBody>
      </p:sp>
    </p:spTree>
    <p:extLst>
      <p:ext uri="{BB962C8B-B14F-4D97-AF65-F5344CB8AC3E}">
        <p14:creationId xmlns:p14="http://schemas.microsoft.com/office/powerpoint/2010/main" val="1469227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746C82"/>
                </a:solidFill>
                <a:latin typeface="YWFT Ultramagnetic" charset="0"/>
                <a:ea typeface="YWFT Ultramagnetic" charset="0"/>
                <a:cs typeface="YWFT Ultramagnetic" charset="0"/>
              </a:rPr>
              <a:t>INNOVATION &amp; MARTECH EXCELLENCE 2026</a:t>
            </a:r>
          </a:p>
        </p:txBody>
      </p:sp>
      <p:sp>
        <p:nvSpPr>
          <p:cNvPr id="10" name="Rectangle 9"/>
          <p:cNvSpPr/>
          <p:nvPr/>
        </p:nvSpPr>
        <p:spPr>
          <a:xfrm>
            <a:off x="1111177" y="2279629"/>
            <a:ext cx="3543209" cy="2351834"/>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07946" y="966345"/>
            <a:ext cx="3543209" cy="954107"/>
          </a:xfrm>
          <a:prstGeom prst="rect">
            <a:avLst/>
          </a:prstGeom>
          <a:noFill/>
        </p:spPr>
        <p:txBody>
          <a:bodyPr wrap="square" rtlCol="0" anchor="ctr">
            <a:spAutoFit/>
          </a:bodyPr>
          <a:lstStyle/>
          <a:p>
            <a:r>
              <a:rPr lang="en-US" sz="800" dirty="0">
                <a:solidFill>
                  <a:srgbClr val="746C82"/>
                </a:solidFill>
                <a:effectLst/>
                <a:latin typeface="YWFT Ultramagnetic Light" pitchFamily="2" charset="77"/>
                <a:ea typeface="Calibri" panose="020F0502020204030204" pitchFamily="34" charset="0"/>
              </a:rPr>
              <a:t>This new category </a:t>
            </a:r>
            <a:r>
              <a:rPr lang="en-GB" sz="800" dirty="0">
                <a:solidFill>
                  <a:srgbClr val="746C82"/>
                </a:solidFill>
                <a:effectLst/>
                <a:latin typeface="YWFT Ultramagnetic Light" pitchFamily="2" charset="77"/>
                <a:ea typeface="Calibri" panose="020F0502020204030204" pitchFamily="34" charset="0"/>
              </a:rPr>
              <a:t>wants to highlight forward thinking and innovative approaches to achieving results pioneered by independent agencies.</a:t>
            </a:r>
            <a:endParaRPr lang="en-GB" sz="800" dirty="0">
              <a:solidFill>
                <a:srgbClr val="746C82"/>
              </a:solidFill>
              <a:latin typeface="YWFT Ultramagnetic Light" pitchFamily="2" charset="77"/>
              <a:ea typeface="Calibri" panose="020F0502020204030204" pitchFamily="34" charset="0"/>
            </a:endParaRPr>
          </a:p>
          <a:p>
            <a:r>
              <a:rPr lang="en-GB" sz="800" dirty="0">
                <a:solidFill>
                  <a:srgbClr val="746C82"/>
                </a:solidFill>
                <a:effectLst/>
                <a:latin typeface="YWFT Ultramagnetic Light" pitchFamily="2" charset="77"/>
                <a:ea typeface="Calibri" panose="020F0502020204030204" pitchFamily="34" charset="0"/>
              </a:rPr>
              <a:t>The award will go to the agency that can show new ways of thinking, innovative ideas and demonstrable impact for the agency and client.</a:t>
            </a:r>
          </a:p>
          <a:p>
            <a:r>
              <a:rPr lang="en-GB" sz="800" dirty="0">
                <a:solidFill>
                  <a:srgbClr val="746C82"/>
                </a:solidFill>
                <a:effectLst/>
                <a:latin typeface="YWFT Ultramagnetic Light" pitchFamily="2" charset="77"/>
                <a:ea typeface="Calibri" panose="020F0502020204030204" pitchFamily="34" charset="0"/>
              </a:rPr>
              <a:t>The criteria will recognise creative problem solving, novel ideas, new approaches to address existing or new challenges and use of technology or research to disrupt.</a:t>
            </a:r>
          </a:p>
        </p:txBody>
      </p:sp>
      <p:sp>
        <p:nvSpPr>
          <p:cNvPr id="17" name="TextBox 16"/>
          <p:cNvSpPr txBox="1"/>
          <p:nvPr/>
        </p:nvSpPr>
        <p:spPr>
          <a:xfrm>
            <a:off x="5330245" y="1065570"/>
            <a:ext cx="3543210" cy="1061829"/>
          </a:xfrm>
          <a:prstGeom prst="rect">
            <a:avLst/>
          </a:prstGeom>
          <a:noFill/>
        </p:spPr>
        <p:txBody>
          <a:bodyPr wrap="square" rtlCol="0" anchor="ctr">
            <a:spAutoFit/>
          </a:bodyPr>
          <a:lstStyle/>
          <a:p>
            <a:r>
              <a:rPr lang="en-US" sz="900" dirty="0">
                <a:solidFill>
                  <a:srgbClr val="746C82"/>
                </a:solidFill>
                <a:effectLst/>
                <a:latin typeface="YWFT Ultramagnetic Light" pitchFamily="2" charset="77"/>
                <a:ea typeface="Calibri" panose="020F0502020204030204" pitchFamily="34" charset="0"/>
              </a:rPr>
              <a:t>Open to all </a:t>
            </a:r>
            <a:r>
              <a:rPr lang="en-US" sz="900" b="1" dirty="0">
                <a:solidFill>
                  <a:srgbClr val="746C82"/>
                </a:solidFill>
                <a:effectLst/>
                <a:latin typeface="YWFT Ultramagnetic Light" pitchFamily="2" charset="77"/>
                <a:ea typeface="Calibri" panose="020F0502020204030204" pitchFamily="34" charset="0"/>
              </a:rPr>
              <a:t>independent</a:t>
            </a:r>
            <a:r>
              <a:rPr lang="en-US" sz="900" dirty="0">
                <a:solidFill>
                  <a:srgbClr val="746C82"/>
                </a:solidFill>
                <a:effectLst/>
                <a:latin typeface="YWFT Ultramagnetic Light" pitchFamily="2" charset="77"/>
                <a:ea typeface="Calibri" panose="020F0502020204030204" pitchFamily="34" charset="0"/>
              </a:rPr>
              <a:t> agencies (as defined in the Rules &amp; Terms) of all sectors and disciplines. </a:t>
            </a:r>
            <a:endParaRPr lang="en-GB" sz="900" dirty="0">
              <a:solidFill>
                <a:srgbClr val="746C82"/>
              </a:solidFill>
              <a:effectLst/>
              <a:latin typeface="YWFT Ultramagnetic Light" pitchFamily="2" charset="77"/>
              <a:ea typeface="Calibri" panose="020F0502020204030204" pitchFamily="34" charset="0"/>
            </a:endParaRPr>
          </a:p>
          <a:p>
            <a:r>
              <a:rPr lang="en-US" sz="900" dirty="0">
                <a:solidFill>
                  <a:srgbClr val="746C82"/>
                </a:solidFill>
                <a:effectLst/>
                <a:latin typeface="YWFT Ultramagnetic Light" pitchFamily="2" charset="77"/>
                <a:ea typeface="Calibri" panose="020F0502020204030204" pitchFamily="34" charset="0"/>
              </a:rPr>
              <a:t>Work in any medium (TV, radio, cinema, digital, newspaper, magazine, promotional material, displays, packaging etc.) is eligible for submission. </a:t>
            </a:r>
            <a:endParaRPr lang="en-GB" sz="900" dirty="0">
              <a:solidFill>
                <a:srgbClr val="746C82"/>
              </a:solidFill>
              <a:effectLst/>
              <a:latin typeface="YWFT Ultramagnetic Light" pitchFamily="2" charset="77"/>
              <a:ea typeface="Calibri" panose="020F0502020204030204" pitchFamily="34" charset="0"/>
            </a:endParaRPr>
          </a:p>
          <a:p>
            <a:r>
              <a:rPr lang="en-US" sz="900" dirty="0">
                <a:solidFill>
                  <a:srgbClr val="746C82"/>
                </a:solidFill>
                <a:effectLst/>
                <a:latin typeface="YWFT Ultramagnetic Light" pitchFamily="2" charset="77"/>
                <a:ea typeface="Calibri" panose="020F0502020204030204" pitchFamily="34" charset="0"/>
              </a:rPr>
              <a:t>Please ensure you state the size of your agency so this can be taken into account when comparing you against other entries.</a:t>
            </a:r>
            <a:endParaRPr lang="en-GB" sz="900" dirty="0">
              <a:solidFill>
                <a:srgbClr val="746C82"/>
              </a:solidFill>
              <a:effectLst/>
              <a:latin typeface="YWFT Ultramagnetic Light" pitchFamily="2" charset="77"/>
              <a:ea typeface="Calibri" panose="020F0502020204030204" pitchFamily="34" charset="0"/>
            </a:endParaRPr>
          </a:p>
        </p:txBody>
      </p:sp>
      <p:sp>
        <p:nvSpPr>
          <p:cNvPr id="18" name="TextBox 17"/>
          <p:cNvSpPr txBox="1"/>
          <p:nvPr/>
        </p:nvSpPr>
        <p:spPr>
          <a:xfrm>
            <a:off x="1143396" y="2301382"/>
            <a:ext cx="3510990" cy="2308324"/>
          </a:xfrm>
          <a:prstGeom prst="rect">
            <a:avLst/>
          </a:prstGeom>
          <a:noFill/>
          <a:ln>
            <a:noFill/>
          </a:ln>
        </p:spPr>
        <p:txBody>
          <a:bodyPr wrap="square" rtlCol="0" anchor="ctr">
            <a:spAutoFit/>
          </a:bodyPr>
          <a:lstStyle/>
          <a:p>
            <a:r>
              <a:rPr lang="en-GB" sz="800" dirty="0">
                <a:solidFill>
                  <a:srgbClr val="746C82"/>
                </a:solidFill>
                <a:effectLst/>
                <a:latin typeface="YWFT Ultramagnetic Light" pitchFamily="2" charset="77"/>
                <a:ea typeface="Calibri" panose="020F0502020204030204" pitchFamily="34" charset="0"/>
              </a:rPr>
              <a:t>Agencies can enter this award for innovative ideas in: </a:t>
            </a:r>
          </a:p>
          <a:p>
            <a:r>
              <a:rPr lang="en-GB" sz="800" dirty="0">
                <a:solidFill>
                  <a:srgbClr val="746C82"/>
                </a:solidFill>
                <a:effectLst/>
                <a:latin typeface="YWFT Ultramagnetic Light" pitchFamily="2" charset="77"/>
                <a:ea typeface="Calibri" panose="020F0502020204030204" pitchFamily="34" charset="0"/>
              </a:rPr>
              <a:t>a) Effective use of data and technology for a client or campaign: Provide instances where your agency harnessed data analytics, advanced technology, or digital tools to enhance a client's campaign strategy or to your own processes and methodology, resulting in improved outcomes or insights.</a:t>
            </a:r>
          </a:p>
          <a:p>
            <a:r>
              <a:rPr lang="en-GB" sz="800" dirty="0">
                <a:solidFill>
                  <a:srgbClr val="746C82"/>
                </a:solidFill>
                <a:effectLst/>
                <a:latin typeface="YWFT Ultramagnetic Light" pitchFamily="2" charset="77"/>
                <a:ea typeface="Calibri" panose="020F0502020204030204" pitchFamily="34" charset="0"/>
              </a:rPr>
              <a:t> b) Pioneering research and thought leadership for a client or campaign: Share examples of research initiatives or innovative thought leadership that informed the strategy or approach for clients and evidence you might have </a:t>
            </a:r>
            <a:r>
              <a:rPr lang="en-GB" sz="800" dirty="0">
                <a:solidFill>
                  <a:srgbClr val="746C82"/>
                </a:solidFill>
                <a:latin typeface="YWFT Ultramagnetic Light" pitchFamily="2" charset="77"/>
                <a:ea typeface="Calibri" panose="020F0502020204030204" pitchFamily="34" charset="0"/>
              </a:rPr>
              <a:t>of the</a:t>
            </a:r>
            <a:r>
              <a:rPr lang="en-GB" sz="800" dirty="0">
                <a:solidFill>
                  <a:srgbClr val="746C82"/>
                </a:solidFill>
                <a:effectLst/>
                <a:latin typeface="YWFT Ultramagnetic Light" pitchFamily="2" charset="77"/>
                <a:ea typeface="Calibri" panose="020F0502020204030204" pitchFamily="34" charset="0"/>
              </a:rPr>
              <a:t> impact.</a:t>
            </a:r>
          </a:p>
          <a:p>
            <a:r>
              <a:rPr lang="en-GB" sz="800" dirty="0">
                <a:solidFill>
                  <a:srgbClr val="746C82"/>
                </a:solidFill>
                <a:effectLst/>
                <a:latin typeface="YWFT Ultramagnetic Light" pitchFamily="2" charset="77"/>
                <a:ea typeface="Calibri" panose="020F0502020204030204" pitchFamily="34" charset="0"/>
              </a:rPr>
              <a:t>c) Client-centric innovation and impact in campaign execution: Provide a case study or testimonial from a client that highlights how your agency's innovative approaches were applied and directly influenced success.</a:t>
            </a:r>
          </a:p>
          <a:p>
            <a:endParaRPr lang="en-GB" sz="800" dirty="0">
              <a:solidFill>
                <a:srgbClr val="746C82"/>
              </a:solidFill>
              <a:effectLst/>
              <a:latin typeface="YWFT Ultramagnetic Light" pitchFamily="2" charset="77"/>
              <a:ea typeface="Calibri" panose="020F0502020204030204" pitchFamily="34" charset="0"/>
            </a:endParaRPr>
          </a:p>
          <a:p>
            <a:r>
              <a:rPr lang="en-GB" sz="800" dirty="0">
                <a:solidFill>
                  <a:srgbClr val="746C82"/>
                </a:solidFill>
                <a:effectLst/>
                <a:latin typeface="YWFT Ultramagnetic Light" pitchFamily="2" charset="77"/>
                <a:ea typeface="Calibri" panose="020F0502020204030204" pitchFamily="34" charset="0"/>
              </a:rPr>
              <a:t>Scoring will be on the basis of: </a:t>
            </a:r>
          </a:p>
          <a:p>
            <a:pPr marL="342900" lvl="0" indent="-342900">
              <a:buFont typeface="+mj-lt"/>
              <a:buAutoNum type="arabicParenR"/>
              <a:tabLst>
                <a:tab pos="457200" algn="l"/>
              </a:tabLst>
            </a:pPr>
            <a:r>
              <a:rPr lang="en-US" sz="800" dirty="0">
                <a:solidFill>
                  <a:srgbClr val="746C82"/>
                </a:solidFill>
                <a:effectLst/>
                <a:latin typeface="YWFT Ultramagnetic Light" pitchFamily="2" charset="77"/>
                <a:ea typeface="Calibri" panose="020F0502020204030204" pitchFamily="34" charset="0"/>
              </a:rPr>
              <a:t>Research, Insight and Strategy (15%)</a:t>
            </a:r>
            <a:endParaRPr lang="en-GB" sz="800" dirty="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US" sz="800" dirty="0">
                <a:solidFill>
                  <a:srgbClr val="746C82"/>
                </a:solidFill>
                <a:effectLst/>
                <a:latin typeface="YWFT Ultramagnetic Light" pitchFamily="2" charset="77"/>
                <a:ea typeface="Calibri" panose="020F0502020204030204" pitchFamily="34" charset="0"/>
              </a:rPr>
              <a:t>Originality of Idea / Creativity (40%)</a:t>
            </a:r>
            <a:endParaRPr lang="en-GB" sz="800" dirty="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US" sz="800" dirty="0">
                <a:solidFill>
                  <a:srgbClr val="746C82"/>
                </a:solidFill>
                <a:effectLst/>
                <a:latin typeface="YWFT Ultramagnetic Light" pitchFamily="2" charset="77"/>
                <a:ea typeface="Calibri" panose="020F0502020204030204" pitchFamily="34" charset="0"/>
              </a:rPr>
              <a:t>Quality of Execution (30%)</a:t>
            </a:r>
            <a:endParaRPr lang="en-GB" sz="800" dirty="0">
              <a:solidFill>
                <a:srgbClr val="746C82"/>
              </a:solidFill>
              <a:effectLst/>
              <a:latin typeface="YWFT Ultramagnetic Light" pitchFamily="2" charset="77"/>
              <a:ea typeface="Calibri" panose="020F0502020204030204" pitchFamily="34" charset="0"/>
            </a:endParaRPr>
          </a:p>
          <a:p>
            <a:pPr marL="342900" lvl="0" indent="-342900">
              <a:buFont typeface="+mj-lt"/>
              <a:buAutoNum type="arabicParenR"/>
              <a:tabLst>
                <a:tab pos="457200" algn="l"/>
              </a:tabLst>
            </a:pPr>
            <a:r>
              <a:rPr lang="en-US" sz="800" dirty="0">
                <a:solidFill>
                  <a:srgbClr val="746C82"/>
                </a:solidFill>
                <a:effectLst/>
                <a:latin typeface="YWFT Ultramagnetic Light" pitchFamily="2" charset="77"/>
                <a:ea typeface="Calibri" panose="020F0502020204030204" pitchFamily="34" charset="0"/>
              </a:rPr>
              <a:t>Documented Results and/or the Judges’ Evaluation of Likely Effectiveness (15%)</a:t>
            </a:r>
            <a:endParaRPr lang="en-GB" sz="800" dirty="0">
              <a:solidFill>
                <a:srgbClr val="746C82"/>
              </a:solidFill>
              <a:effectLst/>
              <a:latin typeface="YWFT Ultramagnetic Light" pitchFamily="2" charset="77"/>
              <a:ea typeface="Calibri" panose="020F0502020204030204" pitchFamily="34" charset="0"/>
            </a:endParaRPr>
          </a:p>
        </p:txBody>
      </p:sp>
      <p:sp>
        <p:nvSpPr>
          <p:cNvPr id="19" name="TextBox 18"/>
          <p:cNvSpPr txBox="1"/>
          <p:nvPr/>
        </p:nvSpPr>
        <p:spPr>
          <a:xfrm>
            <a:off x="5309229" y="2672496"/>
            <a:ext cx="3510551" cy="1615827"/>
          </a:xfrm>
          <a:prstGeom prst="rect">
            <a:avLst/>
          </a:prstGeom>
          <a:noFill/>
        </p:spPr>
        <p:txBody>
          <a:bodyPr wrap="square" rtlCol="0" anchor="ctr">
            <a:spAutoFit/>
          </a:bodyPr>
          <a:lstStyle/>
          <a:p>
            <a:r>
              <a:rPr lang="en-US" sz="900" dirty="0">
                <a:solidFill>
                  <a:srgbClr val="746C82"/>
                </a:solidFill>
                <a:effectLst/>
                <a:latin typeface="YWFT Ultramagnetic Light" pitchFamily="2" charset="77"/>
                <a:ea typeface="Calibri" panose="020F0502020204030204" pitchFamily="34" charset="0"/>
              </a:rPr>
              <a:t>Please submit either a case study OR a case film:</a:t>
            </a:r>
            <a:endParaRPr lang="en-GB" sz="900" dirty="0">
              <a:solidFill>
                <a:srgbClr val="746C82"/>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Case study: Max 950 words; 10 Slides or pages, PDF, DOC(X), PPT(X)</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Case films: Video up to 3-minutes long; MOV/MP4/WMF/WMV/MPG/MPEG(2); Max 250MB</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r>
              <a:rPr lang="en-US" sz="900" dirty="0">
                <a:solidFill>
                  <a:srgbClr val="746C82"/>
                </a:solidFill>
                <a:effectLst/>
                <a:latin typeface="YWFT Ultramagnetic Light" pitchFamily="2" charset="77"/>
                <a:ea typeface="Calibri" panose="020F0502020204030204" pitchFamily="34" charset="0"/>
              </a:rPr>
              <a:t>You may also submit additional relevant supporting materials.</a:t>
            </a:r>
            <a:r>
              <a:rPr lang="en-GB" sz="900" dirty="0">
                <a:solidFill>
                  <a:srgbClr val="746C82"/>
                </a:solidFill>
                <a:effectLst/>
                <a:latin typeface="YWFT Ultramagnetic Light" pitchFamily="2" charset="77"/>
                <a:ea typeface="Calibri" panose="020F0502020204030204" pitchFamily="34" charset="0"/>
              </a:rPr>
              <a:t> This could include a video or case history if you’ve not included it above</a:t>
            </a: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Must be digital – No hardcopies will be accepted</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Most file types are accepted</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US" sz="900" dirty="0">
                <a:solidFill>
                  <a:srgbClr val="746C82"/>
                </a:solidFill>
                <a:effectLst/>
                <a:latin typeface="YWFT Ultramagnetic Light" pitchFamily="2" charset="77"/>
                <a:ea typeface="Calibri" panose="020F0502020204030204" pitchFamily="34" charset="0"/>
                <a:cs typeface="Times New Roman" panose="02020603050405020304" pitchFamily="18" charset="0"/>
              </a:rPr>
              <a:t>Max 250MB</a:t>
            </a:r>
            <a:endParaRPr lang="en-GB" sz="900" dirty="0">
              <a:solidFill>
                <a:srgbClr val="746C82"/>
              </a:solidFill>
              <a:effectLst/>
              <a:latin typeface="YWFT Ultramagnetic Light" pitchFamily="2" charset="77"/>
              <a:ea typeface="Calibri" panose="020F0502020204030204" pitchFamily="34" charset="0"/>
              <a:cs typeface="Times New Roman" panose="02020603050405020304" pitchFamily="18" charset="0"/>
            </a:endParaRPr>
          </a:p>
          <a:p>
            <a:endParaRPr lang="en-US" sz="900" dirty="0">
              <a:solidFill>
                <a:srgbClr val="746C82"/>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746C82"/>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746C82"/>
                </a:solidFill>
                <a:latin typeface="YWFT Ultramagnetic" charset="0"/>
              </a:rPr>
              <a:t>ELIGIBILITY</a:t>
            </a:r>
          </a:p>
        </p:txBody>
      </p:sp>
      <p:sp>
        <p:nvSpPr>
          <p:cNvPr id="30" name="TextBox 29"/>
          <p:cNvSpPr txBox="1"/>
          <p:nvPr/>
        </p:nvSpPr>
        <p:spPr>
          <a:xfrm rot="16200000">
            <a:off x="76596" y="3054892"/>
            <a:ext cx="1857514" cy="306986"/>
          </a:xfrm>
          <a:prstGeom prst="rect">
            <a:avLst/>
          </a:prstGeom>
          <a:noFill/>
        </p:spPr>
        <p:txBody>
          <a:bodyPr wrap="square" rtlCol="0">
            <a:spAutoFit/>
          </a:bodyPr>
          <a:lstStyle/>
          <a:p>
            <a:pPr algn="r"/>
            <a:r>
              <a:rPr lang="en-US" sz="1400">
                <a:solidFill>
                  <a:srgbClr val="746C82"/>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746C82"/>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99501"/>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99500"/>
            <a:ext cx="3543209" cy="12515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141A1F2F-F52C-FA73-E1E5-021494C2CE35}"/>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2987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18081"/>
            <a:ext cx="8626523" cy="923725"/>
          </a:xfrm>
        </p:spPr>
        <p:txBody>
          <a:bodyPr>
            <a:normAutofit fontScale="90000"/>
          </a:bodyPr>
          <a:lstStyle/>
          <a:p>
            <a:pPr algn="ctr"/>
            <a:r>
              <a:rPr lang="en-US" dirty="0">
                <a:solidFill>
                  <a:srgbClr val="FF6600"/>
                </a:solidFill>
                <a:latin typeface="YWFT Ultramagnetic" charset="0"/>
                <a:ea typeface="YWFT Ultramagnetic" charset="0"/>
                <a:cs typeface="YWFT Ultramagnetic" charset="0"/>
              </a:rPr>
              <a:t>COMMITMENT TO DIVERSITY EQUITY </a:t>
            </a:r>
            <a:br>
              <a:rPr lang="en-US" dirty="0">
                <a:solidFill>
                  <a:srgbClr val="FF6600"/>
                </a:solidFill>
                <a:latin typeface="YWFT Ultramagnetic" charset="0"/>
                <a:ea typeface="YWFT Ultramagnetic" charset="0"/>
                <a:cs typeface="YWFT Ultramagnetic" charset="0"/>
              </a:rPr>
            </a:br>
            <a:r>
              <a:rPr lang="en-US" dirty="0">
                <a:solidFill>
                  <a:srgbClr val="FF6600"/>
                </a:solidFill>
                <a:latin typeface="YWFT Ultramagnetic" charset="0"/>
                <a:ea typeface="YWFT Ultramagnetic" charset="0"/>
                <a:cs typeface="YWFT Ultramagnetic" charset="0"/>
              </a:rPr>
              <a:t>EQUITY &amp; INCLUSION IMPACT 2026</a:t>
            </a:r>
          </a:p>
        </p:txBody>
      </p:sp>
      <p:sp>
        <p:nvSpPr>
          <p:cNvPr id="10" name="Rectangle 9"/>
          <p:cNvSpPr/>
          <p:nvPr/>
        </p:nvSpPr>
        <p:spPr>
          <a:xfrm>
            <a:off x="1111177" y="2491346"/>
            <a:ext cx="3543209" cy="24622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16" name="TextBox 15"/>
          <p:cNvSpPr txBox="1"/>
          <p:nvPr/>
        </p:nvSpPr>
        <p:spPr>
          <a:xfrm>
            <a:off x="1107946" y="1272467"/>
            <a:ext cx="3543209" cy="784830"/>
          </a:xfrm>
          <a:prstGeom prst="rect">
            <a:avLst/>
          </a:prstGeom>
          <a:noFill/>
        </p:spPr>
        <p:txBody>
          <a:bodyPr wrap="square" rtlCol="0" anchor="ctr">
            <a:spAutoFit/>
          </a:bodyPr>
          <a:lstStyle/>
          <a:p>
            <a:r>
              <a:rPr lang="en-GB" sz="900" dirty="0">
                <a:solidFill>
                  <a:srgbClr val="FF6600"/>
                </a:solidFill>
              </a:rPr>
              <a:t>This award celebrates agencies that have demonstrated a strong commitment to diversity, equity, and inclusion (DEI) both internally and in their work with clients. We’re looking for examples of how DEI has been integrated into agency culture, client work, and broader community engagement.</a:t>
            </a:r>
            <a:endParaRPr lang="en-GB" sz="900" dirty="0">
              <a:solidFill>
                <a:srgbClr val="FF6600"/>
              </a:solidFill>
              <a:effectLst/>
              <a:latin typeface="YWFT Ultramagnetic Light" pitchFamily="2" charset="77"/>
              <a:ea typeface="Calibri" panose="020F0502020204030204" pitchFamily="34" charset="0"/>
            </a:endParaRPr>
          </a:p>
        </p:txBody>
      </p:sp>
      <p:sp>
        <p:nvSpPr>
          <p:cNvPr id="17" name="TextBox 16"/>
          <p:cNvSpPr txBox="1"/>
          <p:nvPr/>
        </p:nvSpPr>
        <p:spPr>
          <a:xfrm>
            <a:off x="5276570" y="1210895"/>
            <a:ext cx="3543210" cy="784830"/>
          </a:xfrm>
          <a:prstGeom prst="rect">
            <a:avLst/>
          </a:prstGeom>
          <a:noFill/>
        </p:spPr>
        <p:txBody>
          <a:bodyPr wrap="square" rtlCol="0" anchor="ctr">
            <a:spAutoFit/>
          </a:bodyPr>
          <a:lstStyle/>
          <a:p>
            <a:r>
              <a:rPr lang="en-US" sz="900" dirty="0">
                <a:solidFill>
                  <a:srgbClr val="FF6600"/>
                </a:solidFill>
                <a:effectLst/>
                <a:latin typeface="YWFT Ultramagnetic Light" pitchFamily="2" charset="77"/>
                <a:ea typeface="Calibri" panose="020F0502020204030204" pitchFamily="34" charset="0"/>
              </a:rPr>
              <a:t>Open to all </a:t>
            </a:r>
            <a:r>
              <a:rPr lang="en-US" sz="900" b="1" dirty="0">
                <a:solidFill>
                  <a:srgbClr val="FF6600"/>
                </a:solidFill>
                <a:effectLst/>
                <a:latin typeface="YWFT Ultramagnetic Light" pitchFamily="2" charset="77"/>
                <a:ea typeface="Calibri" panose="020F0502020204030204" pitchFamily="34" charset="0"/>
              </a:rPr>
              <a:t>independent</a:t>
            </a:r>
            <a:r>
              <a:rPr lang="en-US" sz="900" dirty="0">
                <a:solidFill>
                  <a:srgbClr val="FF6600"/>
                </a:solidFill>
                <a:effectLst/>
                <a:latin typeface="YWFT Ultramagnetic Light" pitchFamily="2" charset="77"/>
                <a:ea typeface="Calibri" panose="020F0502020204030204" pitchFamily="34" charset="0"/>
              </a:rPr>
              <a:t> agencies (as defined in the Rules &amp; Terms) of all sectors and disciplines. </a:t>
            </a:r>
            <a:endParaRPr lang="en-GB" sz="900" dirty="0">
              <a:solidFill>
                <a:srgbClr val="FF6600"/>
              </a:solidFill>
              <a:effectLst/>
              <a:latin typeface="YWFT Ultramagnetic Light" pitchFamily="2" charset="77"/>
              <a:ea typeface="Calibri" panose="020F0502020204030204" pitchFamily="34" charset="0"/>
            </a:endParaRPr>
          </a:p>
          <a:p>
            <a:endParaRPr lang="en-US" sz="900" dirty="0">
              <a:solidFill>
                <a:srgbClr val="FF6600"/>
              </a:solidFill>
              <a:effectLst/>
              <a:latin typeface="YWFT Ultramagnetic Light" pitchFamily="2" charset="77"/>
              <a:ea typeface="Calibri" panose="020F0502020204030204" pitchFamily="34" charset="0"/>
            </a:endParaRPr>
          </a:p>
          <a:p>
            <a:r>
              <a:rPr lang="en-US" sz="900" dirty="0">
                <a:solidFill>
                  <a:srgbClr val="FF6600"/>
                </a:solidFill>
                <a:effectLst/>
                <a:latin typeface="YWFT Ultramagnetic Light" pitchFamily="2" charset="77"/>
                <a:ea typeface="Calibri" panose="020F0502020204030204" pitchFamily="34" charset="0"/>
              </a:rPr>
              <a:t>Please ensure you state the size of your agency so this can be taken into account when comparing you against other entries.</a:t>
            </a:r>
            <a:endParaRPr lang="en-GB" sz="900" dirty="0">
              <a:solidFill>
                <a:srgbClr val="FF6600"/>
              </a:solidFill>
              <a:effectLst/>
              <a:latin typeface="YWFT Ultramagnetic Light" pitchFamily="2" charset="77"/>
              <a:ea typeface="Calibri" panose="020F0502020204030204" pitchFamily="34" charset="0"/>
            </a:endParaRPr>
          </a:p>
        </p:txBody>
      </p:sp>
      <p:sp>
        <p:nvSpPr>
          <p:cNvPr id="18" name="TextBox 17"/>
          <p:cNvSpPr txBox="1"/>
          <p:nvPr/>
        </p:nvSpPr>
        <p:spPr>
          <a:xfrm>
            <a:off x="1161619" y="2518695"/>
            <a:ext cx="3435861" cy="2169825"/>
          </a:xfrm>
          <a:prstGeom prst="rect">
            <a:avLst/>
          </a:prstGeom>
          <a:noFill/>
          <a:ln>
            <a:noFill/>
          </a:ln>
        </p:spPr>
        <p:txBody>
          <a:bodyPr wrap="square" rtlCol="0" anchor="ctr">
            <a:spAutoFit/>
          </a:bodyPr>
          <a:lstStyle/>
          <a:p>
            <a:r>
              <a:rPr lang="en-GB" sz="900" b="1" dirty="0">
                <a:solidFill>
                  <a:srgbClr val="FF6600"/>
                </a:solidFill>
              </a:rPr>
              <a:t>1) Agency Initiatives (30%)</a:t>
            </a:r>
            <a:br>
              <a:rPr lang="en-GB" sz="900" dirty="0">
                <a:solidFill>
                  <a:srgbClr val="FF6600"/>
                </a:solidFill>
              </a:rPr>
            </a:br>
            <a:r>
              <a:rPr lang="en-GB" sz="900" dirty="0">
                <a:solidFill>
                  <a:srgbClr val="FF6600"/>
                </a:solidFill>
              </a:rPr>
              <a:t>Share key DEI initiatives within your agency. How have these efforts impacted your team and agency culture? Highlight programmes that either support underrepresented employees within your agency. How do these initiatives foster growth and equity?</a:t>
            </a:r>
          </a:p>
          <a:p>
            <a:endParaRPr lang="en-GB" sz="900" dirty="0">
              <a:solidFill>
                <a:srgbClr val="FF6600"/>
              </a:solidFill>
            </a:endParaRPr>
          </a:p>
          <a:p>
            <a:r>
              <a:rPr lang="en-GB" sz="900" b="1" dirty="0">
                <a:solidFill>
                  <a:srgbClr val="FF6600"/>
                </a:solidFill>
              </a:rPr>
              <a:t>2) Client Impact (40%)</a:t>
            </a:r>
            <a:br>
              <a:rPr lang="en-GB" sz="900" dirty="0">
                <a:solidFill>
                  <a:srgbClr val="FF6600"/>
                </a:solidFill>
              </a:rPr>
            </a:br>
            <a:r>
              <a:rPr lang="en-GB" sz="900" dirty="0">
                <a:solidFill>
                  <a:srgbClr val="FF6600"/>
                </a:solidFill>
              </a:rPr>
              <a:t>Provide examples of how DEI principles have shaped your work with clients. How has this led to more inclusive campaigns and positive client outcomes?</a:t>
            </a:r>
          </a:p>
          <a:p>
            <a:endParaRPr lang="en-GB" sz="900" dirty="0">
              <a:solidFill>
                <a:srgbClr val="FF6600"/>
              </a:solidFill>
            </a:endParaRPr>
          </a:p>
          <a:p>
            <a:r>
              <a:rPr lang="en-GB" sz="900" b="1" dirty="0">
                <a:solidFill>
                  <a:srgbClr val="FF6600"/>
                </a:solidFill>
              </a:rPr>
              <a:t>3) Community Engagement (30%)</a:t>
            </a:r>
            <a:br>
              <a:rPr lang="en-GB" sz="900" dirty="0">
                <a:solidFill>
                  <a:srgbClr val="FF6600"/>
                </a:solidFill>
              </a:rPr>
            </a:br>
            <a:r>
              <a:rPr lang="en-GB" sz="900" dirty="0">
                <a:solidFill>
                  <a:srgbClr val="FF6600"/>
                </a:solidFill>
              </a:rPr>
              <a:t>Describe your agency’s involvement in DEI-related community outreach or industry collaborations. How are you making a broader impact?</a:t>
            </a:r>
          </a:p>
        </p:txBody>
      </p:sp>
      <p:sp>
        <p:nvSpPr>
          <p:cNvPr id="19" name="TextBox 18"/>
          <p:cNvSpPr txBox="1"/>
          <p:nvPr/>
        </p:nvSpPr>
        <p:spPr>
          <a:xfrm>
            <a:off x="5309229" y="3087994"/>
            <a:ext cx="3510551" cy="784830"/>
          </a:xfrm>
          <a:prstGeom prst="rect">
            <a:avLst/>
          </a:prstGeom>
          <a:noFill/>
        </p:spPr>
        <p:txBody>
          <a:bodyPr wrap="square" rtlCol="0" anchor="ctr">
            <a:spAutoFit/>
          </a:bodyPr>
          <a:lstStyle/>
          <a:p>
            <a:r>
              <a:rPr lang="en-US" sz="900">
                <a:solidFill>
                  <a:srgbClr val="FF6600"/>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FF6600"/>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FF6600"/>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FF6600"/>
              </a:solidFill>
              <a:effectLst/>
              <a:latin typeface="YWFT Ultramagnetic Light" pitchFamily="2" charset="77"/>
              <a:ea typeface="Calibri" panose="020F0502020204030204" pitchFamily="34" charset="0"/>
              <a:cs typeface="Times New Roman" panose="02020603050405020304" pitchFamily="18" charset="0"/>
            </a:endParaRPr>
          </a:p>
          <a:p>
            <a:endParaRPr lang="en-US" sz="900">
              <a:solidFill>
                <a:srgbClr val="FF6600"/>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FF6600"/>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FF6600"/>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FF6600"/>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FF6600"/>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2" name="Rectangle 21"/>
          <p:cNvSpPr/>
          <p:nvPr/>
        </p:nvSpPr>
        <p:spPr>
          <a:xfrm>
            <a:off x="5306879" y="899501"/>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339B99"/>
              </a:solidFill>
              <a:latin typeface="+mj-lt"/>
            </a:endParaRPr>
          </a:p>
        </p:txBody>
      </p:sp>
      <p:sp>
        <p:nvSpPr>
          <p:cNvPr id="23" name="Rectangle 22"/>
          <p:cNvSpPr/>
          <p:nvPr/>
        </p:nvSpPr>
        <p:spPr>
          <a:xfrm>
            <a:off x="1107947" y="899500"/>
            <a:ext cx="3543209" cy="1541413"/>
          </a:xfrm>
          <a:prstGeom prst="rect">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9B99"/>
              </a:solidFill>
              <a:latin typeface="+mj-lt"/>
            </a:endParaRPr>
          </a:p>
        </p:txBody>
      </p:sp>
      <p:sp>
        <p:nvSpPr>
          <p:cNvPr id="2" name="Rectangle 1">
            <a:extLst>
              <a:ext uri="{FF2B5EF4-FFF2-40B4-BE49-F238E27FC236}">
                <a16:creationId xmlns:a16="http://schemas.microsoft.com/office/drawing/2014/main" id="{7F2E264C-C220-B717-B5F4-830351CE0938}"/>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98697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fontScale="90000"/>
          </a:bodyPr>
          <a:lstStyle/>
          <a:p>
            <a:pPr algn="ctr"/>
            <a:r>
              <a:rPr lang="en-US">
                <a:solidFill>
                  <a:srgbClr val="339B99"/>
                </a:solidFill>
                <a:latin typeface="YWFT Ultramagnetic" charset="0"/>
                <a:ea typeface="YWFT Ultramagnetic" charset="0"/>
                <a:cs typeface="YWFT Ultramagnetic" charset="0"/>
              </a:rPr>
              <a:t>GOVERNMENT </a:t>
            </a:r>
            <a:r>
              <a:rPr lang="en-US" dirty="0">
                <a:solidFill>
                  <a:srgbClr val="339B99"/>
                </a:solidFill>
                <a:latin typeface="YWFT Ultramagnetic" charset="0"/>
                <a:ea typeface="YWFT Ultramagnetic" charset="0"/>
                <a:cs typeface="YWFT Ultramagnetic" charset="0"/>
              </a:rPr>
              <a:t>&amp; NOT FOR PROFIT </a:t>
            </a:r>
            <a:br>
              <a:rPr lang="en-US" dirty="0">
                <a:solidFill>
                  <a:srgbClr val="339B99"/>
                </a:solidFill>
                <a:latin typeface="YWFT Ultramagnetic" charset="0"/>
                <a:ea typeface="YWFT Ultramagnetic" charset="0"/>
                <a:cs typeface="YWFT Ultramagnetic" charset="0"/>
              </a:rPr>
            </a:br>
            <a:r>
              <a:rPr lang="en-US" dirty="0">
                <a:solidFill>
                  <a:srgbClr val="339B99"/>
                </a:solidFill>
                <a:latin typeface="YWFT Ultramagnetic" charset="0"/>
                <a:ea typeface="YWFT Ultramagnetic" charset="0"/>
                <a:cs typeface="YWFT Ultramagnetic" charset="0"/>
              </a:rPr>
              <a:t>CAMPAIGN OF THE YEAR 2026</a:t>
            </a:r>
          </a:p>
        </p:txBody>
      </p:sp>
      <p:sp>
        <p:nvSpPr>
          <p:cNvPr id="10" name="Rectangle 9"/>
          <p:cNvSpPr/>
          <p:nvPr/>
        </p:nvSpPr>
        <p:spPr>
          <a:xfrm>
            <a:off x="1111177"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16" name="TextBox 15"/>
          <p:cNvSpPr txBox="1"/>
          <p:nvPr/>
        </p:nvSpPr>
        <p:spPr>
          <a:xfrm>
            <a:off x="1131313" y="878025"/>
            <a:ext cx="3543209" cy="1592744"/>
          </a:xfrm>
          <a:prstGeom prst="rect">
            <a:avLst/>
          </a:prstGeom>
          <a:noFill/>
        </p:spPr>
        <p:txBody>
          <a:bodyPr wrap="square" rtlCol="0" anchor="ctr">
            <a:spAutoFit/>
          </a:bodyPr>
          <a:lstStyle/>
          <a:p>
            <a:r>
              <a:rPr lang="en-GB" sz="750">
                <a:solidFill>
                  <a:srgbClr val="339B99"/>
                </a:solidFill>
              </a:rPr>
              <a:t>The Government and Not-for-Profit Award recognises independent agencies in the marketing, communications, PR, and advertising sectors that have delivered outstanding campaigns for government bodies and not-for-profit organisations. </a:t>
            </a:r>
          </a:p>
          <a:p>
            <a:endParaRPr lang="en-GB" sz="750">
              <a:solidFill>
                <a:srgbClr val="339B99"/>
              </a:solidFill>
            </a:endParaRPr>
          </a:p>
          <a:p>
            <a:r>
              <a:rPr lang="en-GB" sz="750">
                <a:solidFill>
                  <a:srgbClr val="339B99"/>
                </a:solidFill>
              </a:rPr>
              <a:t>This category honours agencies that have successfully navigated the unique challenges of the public interest or charity sector, whether through domestic or international campaigns. Recognising that entries will come from diverse countries and cultures, and cover a broad range of non commercial areas, this award celebrates work that has driven meaningful change, changed or encouraged behaviour, increased public engagement, or furthered important causes across regions or borders. If your agency has crafted powerful messages and impactful strategies that resonate globally or within specific cultural contexts, this is your opportunity to be recognised.</a:t>
            </a:r>
            <a:endParaRPr lang="en-GB" sz="750">
              <a:solidFill>
                <a:srgbClr val="339B99"/>
              </a:solidFill>
              <a:effectLst/>
              <a:latin typeface="YWFT Ultramagnetic Light" pitchFamily="2" charset="77"/>
              <a:ea typeface="Calibri" panose="020F0502020204030204" pitchFamily="34" charset="0"/>
            </a:endParaRPr>
          </a:p>
        </p:txBody>
      </p:sp>
      <p:sp>
        <p:nvSpPr>
          <p:cNvPr id="19" name="TextBox 18"/>
          <p:cNvSpPr txBox="1"/>
          <p:nvPr/>
        </p:nvSpPr>
        <p:spPr>
          <a:xfrm>
            <a:off x="5309229" y="3010877"/>
            <a:ext cx="3510551" cy="923330"/>
          </a:xfrm>
          <a:prstGeom prst="rect">
            <a:avLst/>
          </a:prstGeom>
          <a:noFill/>
        </p:spPr>
        <p:txBody>
          <a:bodyPr wrap="square" rtlCol="0" anchor="ctr">
            <a:spAutoFit/>
          </a:bodyPr>
          <a:lstStyle/>
          <a:p>
            <a:r>
              <a:rPr lang="en-US" sz="900">
                <a:solidFill>
                  <a:srgbClr val="339B99"/>
                </a:solidFill>
                <a:effectLst/>
                <a:latin typeface="YWFT Ultramagnetic Light" pitchFamily="2" charset="77"/>
                <a:ea typeface="Calibri" panose="020F0502020204030204" pitchFamily="34" charset="0"/>
              </a:rPr>
              <a:t>Please complete our written nomination form outlining why you think this individual deserves this accolade. You may also attach a:</a:t>
            </a:r>
            <a:endParaRPr lang="en-GB" sz="900">
              <a:solidFill>
                <a:srgbClr val="339B99"/>
              </a:solidFill>
              <a:effectLst/>
              <a:latin typeface="YWFT Ultramagnetic Light" pitchFamily="2" charset="77"/>
              <a:ea typeface="Calibri" panose="020F0502020204030204" pitchFamily="34" charset="0"/>
            </a:endParaRPr>
          </a:p>
          <a:p>
            <a:pPr marL="342900" lvl="0" indent="-342900">
              <a:buFont typeface="Arial" panose="020B0604020202020204" pitchFamily="34" charset="0"/>
              <a:buChar char="•"/>
              <a:tabLst>
                <a:tab pos="457200" algn="l"/>
              </a:tabLst>
            </a:pPr>
            <a:r>
              <a:rPr lang="en-US" sz="900">
                <a:solidFill>
                  <a:srgbClr val="339B99"/>
                </a:solidFill>
                <a:effectLst/>
                <a:latin typeface="YWFT Ultramagnetic Light" pitchFamily="2" charset="77"/>
                <a:ea typeface="Calibri" panose="020F0502020204030204" pitchFamily="34" charset="0"/>
                <a:cs typeface="Times New Roman" panose="02020603050405020304" pitchFamily="18" charset="0"/>
              </a:rPr>
              <a:t>Presentation or video clip up to 10 slides or 3-minutes long; PPT/MOV/MP4/WMF/WMV/MPG/MPEG(2); Max 250MB</a:t>
            </a:r>
            <a:endParaRPr lang="en-GB" sz="900">
              <a:solidFill>
                <a:srgbClr val="339B99"/>
              </a:solidFill>
              <a:effectLst/>
              <a:latin typeface="YWFT Ultramagnetic Light" pitchFamily="2" charset="77"/>
              <a:ea typeface="Calibri" panose="020F0502020204030204" pitchFamily="34" charset="0"/>
              <a:cs typeface="Times New Roman" panose="02020603050405020304" pitchFamily="18" charset="0"/>
            </a:endParaRPr>
          </a:p>
          <a:p>
            <a:pPr marL="228600" indent="-228600">
              <a:buAutoNum type="arabicParenR" startAt="2"/>
            </a:pPr>
            <a:endParaRPr lang="en-US" sz="900">
              <a:solidFill>
                <a:srgbClr val="339B99"/>
              </a:solidFill>
              <a:latin typeface="YWFT Ultramagnetic Light" pitchFamily="2" charset="77"/>
              <a:ea typeface="YWFT Ultramagnetic Light" charset="0"/>
              <a:cs typeface="YWFT Ultramagnetic Light" charset="0"/>
              <a:sym typeface="Wingdings"/>
            </a:endParaRPr>
          </a:p>
          <a:p>
            <a:endParaRPr lang="en-US" sz="900">
              <a:solidFill>
                <a:srgbClr val="339B99"/>
              </a:solidFill>
              <a:latin typeface="YWFT Ultramagnetic Light" pitchFamily="2" charset="77"/>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339B99"/>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339B99"/>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339B99"/>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339B99"/>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339B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 name="Rectangle 1">
            <a:extLst>
              <a:ext uri="{FF2B5EF4-FFF2-40B4-BE49-F238E27FC236}">
                <a16:creationId xmlns:a16="http://schemas.microsoft.com/office/drawing/2014/main" id="{22AEF122-CD1C-B06C-521F-EC68B9D61E34}"/>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DFE4915C-F70D-8B45-D2C5-880899419690}"/>
              </a:ext>
            </a:extLst>
          </p:cNvPr>
          <p:cNvSpPr txBox="1"/>
          <p:nvPr/>
        </p:nvSpPr>
        <p:spPr>
          <a:xfrm>
            <a:off x="1139221" y="2757349"/>
            <a:ext cx="3432779" cy="1200329"/>
          </a:xfrm>
          <a:prstGeom prst="rect">
            <a:avLst/>
          </a:prstGeom>
          <a:noFill/>
        </p:spPr>
        <p:txBody>
          <a:bodyPr wrap="square">
            <a:spAutoFit/>
          </a:bodyPr>
          <a:lstStyle/>
          <a:p>
            <a:pPr marL="228600" indent="-228600">
              <a:buFontTx/>
              <a:buAutoNum type="arabicParenR"/>
            </a:pPr>
            <a:r>
              <a:rPr lang="en-US" sz="900">
                <a:solidFill>
                  <a:srgbClr val="339B99"/>
                </a:solidFill>
                <a:latin typeface="YWFT Ultramagnetic Light" charset="0"/>
                <a:ea typeface="YWFT Ultramagnetic Light" charset="0"/>
                <a:cs typeface="YWFT Ultramagnetic Light" charset="0"/>
              </a:rPr>
              <a:t>Research, Insight and Strategy (15%)</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Originality of Idea / Creativity (40%)</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Quality of Execution (30%)</a:t>
            </a:r>
          </a:p>
          <a:p>
            <a:pPr marL="228600" indent="-228600">
              <a:buAutoNum type="arabicParenR"/>
            </a:pPr>
            <a:endParaRPr lang="en-US" sz="900">
              <a:solidFill>
                <a:srgbClr val="339B99"/>
              </a:solidFill>
              <a:latin typeface="YWFT Ultramagnetic Light" charset="0"/>
              <a:ea typeface="YWFT Ultramagnetic Light" charset="0"/>
              <a:cs typeface="YWFT Ultramagnetic Light" charset="0"/>
            </a:endParaRPr>
          </a:p>
          <a:p>
            <a:pPr marL="228600" indent="-228600">
              <a:buAutoNum type="arabicParenR"/>
            </a:pPr>
            <a:r>
              <a:rPr lang="en-US" sz="900">
                <a:solidFill>
                  <a:srgbClr val="339B99"/>
                </a:solidFill>
                <a:latin typeface="YWFT Ultramagnetic Light" charset="0"/>
                <a:ea typeface="YWFT Ultramagnetic Light" charset="0"/>
                <a:cs typeface="YWFT Ultramagnetic Light" charset="0"/>
              </a:rPr>
              <a:t>Documented Results and/or the Judges’ Evaluation of Likely Effectiveness (15%)</a:t>
            </a:r>
          </a:p>
        </p:txBody>
      </p:sp>
      <p:sp>
        <p:nvSpPr>
          <p:cNvPr id="7" name="TextBox 6">
            <a:extLst>
              <a:ext uri="{FF2B5EF4-FFF2-40B4-BE49-F238E27FC236}">
                <a16:creationId xmlns:a16="http://schemas.microsoft.com/office/drawing/2014/main" id="{049CF1A8-92D2-3E5D-96AD-E433EB3751AD}"/>
              </a:ext>
            </a:extLst>
          </p:cNvPr>
          <p:cNvSpPr txBox="1"/>
          <p:nvPr/>
        </p:nvSpPr>
        <p:spPr>
          <a:xfrm>
            <a:off x="5302315" y="945035"/>
            <a:ext cx="3599071" cy="1138773"/>
          </a:xfrm>
          <a:prstGeom prst="rect">
            <a:avLst/>
          </a:prstGeom>
          <a:noFill/>
        </p:spPr>
        <p:txBody>
          <a:bodyPr wrap="square">
            <a:spAutoFit/>
          </a:bodyPr>
          <a:lstStyle/>
          <a:p>
            <a:r>
              <a:rPr lang="en-US" sz="850">
                <a:solidFill>
                  <a:srgbClr val="339B99"/>
                </a:solidFill>
                <a:effectLst/>
                <a:latin typeface="YWFT Ultramagnetic Light" pitchFamily="2" charset="77"/>
                <a:ea typeface="Calibri" panose="020F0502020204030204" pitchFamily="34" charset="0"/>
              </a:rPr>
              <a:t>Open for nominations from existing and active </a:t>
            </a:r>
            <a:r>
              <a:rPr lang="en-US" sz="850" b="1">
                <a:solidFill>
                  <a:srgbClr val="339B99"/>
                </a:solidFill>
                <a:effectLst/>
                <a:latin typeface="YWFT Ultramagnetic Light" pitchFamily="2" charset="77"/>
                <a:ea typeface="Calibri" panose="020F0502020204030204" pitchFamily="34" charset="0"/>
              </a:rPr>
              <a:t>independent</a:t>
            </a:r>
            <a:r>
              <a:rPr lang="en-US" sz="850">
                <a:solidFill>
                  <a:srgbClr val="339B99"/>
                </a:solidFill>
                <a:effectLst/>
                <a:latin typeface="YWFT Ultramagnetic Light" pitchFamily="2" charset="77"/>
                <a:ea typeface="Calibri" panose="020F0502020204030204" pitchFamily="34" charset="0"/>
              </a:rPr>
              <a:t> agencies (as defined in the Rules &amp; Terms) of all sectors and disciplines. Entrants  need not be thenetworkone full members but must be accredited or affiliated with our global network.</a:t>
            </a:r>
          </a:p>
          <a:p>
            <a:endParaRPr lang="en-US" sz="850">
              <a:solidFill>
                <a:srgbClr val="339B99"/>
              </a:solidFill>
              <a:latin typeface="YWFT Ultramagnetic Light" pitchFamily="2" charset="77"/>
              <a:ea typeface="Calibri" panose="020F0502020204030204" pitchFamily="34" charset="0"/>
            </a:endParaRPr>
          </a:p>
          <a:p>
            <a:r>
              <a:rPr lang="en-US" sz="850">
                <a:solidFill>
                  <a:srgbClr val="339B99"/>
                </a:solidFill>
                <a:effectLst/>
                <a:latin typeface="YWFT Ultramagnetic Light" pitchFamily="2" charset="77"/>
                <a:ea typeface="Calibri" panose="020F0502020204030204" pitchFamily="34" charset="0"/>
              </a:rPr>
              <a:t>Please ensure you state the size of your agency and total campaign budget so it can be judged fairly with those facts in mind.</a:t>
            </a:r>
          </a:p>
          <a:p>
            <a:endParaRPr lang="en-US" sz="850">
              <a:solidFill>
                <a:srgbClr val="339B99"/>
              </a:solidFill>
              <a:latin typeface="YWFT Ultramagnetic Light" pitchFamily="2" charset="77"/>
              <a:ea typeface="Calibri" panose="020F0502020204030204" pitchFamily="34" charset="0"/>
            </a:endParaRPr>
          </a:p>
        </p:txBody>
      </p:sp>
    </p:spTree>
    <p:extLst>
      <p:ext uri="{BB962C8B-B14F-4D97-AF65-F5344CB8AC3E}">
        <p14:creationId xmlns:p14="http://schemas.microsoft.com/office/powerpoint/2010/main" val="420973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a:spLocks noGrp="1"/>
          </p:cNvSpPr>
          <p:nvPr>
            <p:ph type="title"/>
          </p:nvPr>
        </p:nvSpPr>
        <p:spPr>
          <a:xfrm>
            <a:off x="517476" y="-1"/>
            <a:ext cx="8626523" cy="945689"/>
          </a:xfrm>
        </p:spPr>
        <p:txBody>
          <a:bodyPr>
            <a:normAutofit/>
          </a:bodyPr>
          <a:lstStyle/>
          <a:p>
            <a:pPr algn="ctr"/>
            <a:r>
              <a:rPr lang="en-US" sz="4000" dirty="0">
                <a:solidFill>
                  <a:srgbClr val="8FBBA6"/>
                </a:solidFill>
                <a:latin typeface="YWFT Ultramagnetic" charset="0"/>
                <a:ea typeface="YWFT Ultramagnetic" charset="0"/>
                <a:cs typeface="YWFT Ultramagnetic" charset="0"/>
              </a:rPr>
              <a:t>ENTRY CHECKLIST</a:t>
            </a:r>
          </a:p>
        </p:txBody>
      </p:sp>
      <p:sp>
        <p:nvSpPr>
          <p:cNvPr id="6" name="TextBox 5"/>
          <p:cNvSpPr txBox="1"/>
          <p:nvPr/>
        </p:nvSpPr>
        <p:spPr>
          <a:xfrm>
            <a:off x="1610167" y="1062317"/>
            <a:ext cx="6441141" cy="3970318"/>
          </a:xfrm>
          <a:prstGeom prst="rect">
            <a:avLst/>
          </a:prstGeom>
          <a:noFill/>
        </p:spPr>
        <p:txBody>
          <a:bodyPr wrap="square" lIns="91440" tIns="45720" rIns="91440" bIns="45720" rtlCol="0" anchor="t">
            <a:spAutoFit/>
          </a:bodyPr>
          <a:lstStyle/>
          <a:p>
            <a:pPr marL="342900" indent="-342900">
              <a:buFont typeface="+mj-lt"/>
              <a:buAutoNum type="arabicPeriod"/>
            </a:pPr>
            <a:r>
              <a:rPr lang="en-US" dirty="0">
                <a:solidFill>
                  <a:srgbClr val="8FBBA6"/>
                </a:solidFill>
                <a:latin typeface="YWFT Ultramagnetic Light" charset="0"/>
                <a:ea typeface="YWFT Ultramagnetic Light" charset="0"/>
                <a:cs typeface="YWFT Ultramagnetic Light" charset="0"/>
              </a:rPr>
              <a:t>The final deadline for completed and paid submission is </a:t>
            </a:r>
          </a:p>
          <a:p>
            <a:r>
              <a:rPr lang="en-US" b="1" dirty="0">
                <a:solidFill>
                  <a:srgbClr val="8FBBA6"/>
                </a:solidFill>
                <a:latin typeface="YWFT Ultramagnetic Light"/>
                <a:ea typeface="YWFT Ultramagnetic Light" charset="0"/>
                <a:cs typeface="YWFT Ultramagnetic Light" charset="0"/>
              </a:rPr>
              <a:t>       23.59 Pacific Time on 5</a:t>
            </a:r>
            <a:r>
              <a:rPr lang="en-US" b="1" baseline="30000" dirty="0">
                <a:solidFill>
                  <a:srgbClr val="8FBBA6"/>
                </a:solidFill>
                <a:latin typeface="YWFT Ultramagnetic Light"/>
                <a:ea typeface="YWFT Ultramagnetic Light" charset="0"/>
                <a:cs typeface="YWFT Ultramagnetic Light" charset="0"/>
              </a:rPr>
              <a:t>th</a:t>
            </a:r>
            <a:r>
              <a:rPr lang="en-US" b="1" dirty="0">
                <a:solidFill>
                  <a:srgbClr val="8FBBA6"/>
                </a:solidFill>
                <a:latin typeface="YWFT Ultramagnetic Light"/>
                <a:ea typeface="YWFT Ultramagnetic Light" charset="0"/>
                <a:cs typeface="YWFT Ultramagnetic Light" charset="0"/>
              </a:rPr>
              <a:t> January 2026.</a:t>
            </a:r>
          </a:p>
          <a:p>
            <a:pPr marL="342900" indent="-342900">
              <a:buFont typeface="+mj-lt"/>
              <a:buAutoNum type="arabicPeriod"/>
            </a:pPr>
            <a:endParaRPr lang="en-US" dirty="0">
              <a:solidFill>
                <a:srgbClr val="8FBBA6"/>
              </a:solidFill>
              <a:latin typeface="YWFT Ultramagnetic Light" charset="0"/>
              <a:ea typeface="YWFT Ultramagnetic Light" charset="0"/>
              <a:cs typeface="YWFT Ultramagnetic Light" charset="0"/>
            </a:endParaRPr>
          </a:p>
          <a:p>
            <a:pPr marL="342900" indent="-342900">
              <a:buFont typeface="+mj-lt"/>
              <a:buAutoNum type="arabicPeriod" startAt="2"/>
            </a:pPr>
            <a:r>
              <a:rPr lang="en-US" dirty="0">
                <a:solidFill>
                  <a:srgbClr val="8FBBA6"/>
                </a:solidFill>
                <a:latin typeface="YWFT Ultramagnetic Light" pitchFamily="2" charset="77"/>
                <a:ea typeface="YWFT Ultramagnetic Light" charset="0"/>
                <a:cs typeface="YWFT Ultramagnetic Light" charset="0"/>
              </a:rPr>
              <a:t>Enter at</a:t>
            </a:r>
            <a:r>
              <a:rPr lang="en-US" dirty="0">
                <a:solidFill>
                  <a:srgbClr val="8FBBA6"/>
                </a:solidFill>
                <a:highlight>
                  <a:srgbClr val="FFFF00"/>
                </a:highlight>
                <a:latin typeface="YWFT Ultramagnetic Light" pitchFamily="2" charset="77"/>
                <a:ea typeface="YWFT Ultramagnetic Light" charset="0"/>
                <a:cs typeface="YWFT Ultramagnetic Light" charset="0"/>
              </a:rPr>
              <a:t>: </a:t>
            </a:r>
            <a:r>
              <a:rPr lang="en-GB" dirty="0">
                <a:highlight>
                  <a:srgbClr val="FFFF00"/>
                </a:highlight>
                <a:latin typeface="YWFT Ultramagnetic Light" pitchFamily="2" charset="77"/>
                <a:hlinkClick r:id="rId2"/>
              </a:rPr>
              <a:t>https://theindieawards.awardstage.com/</a:t>
            </a:r>
            <a:endParaRPr lang="en-GB" dirty="0">
              <a:highlight>
                <a:srgbClr val="FFFF00"/>
              </a:highlight>
              <a:latin typeface="YWFT Ultramagnetic Light" pitchFamily="2" charset="77"/>
            </a:endParaRPr>
          </a:p>
          <a:p>
            <a:pPr marL="342900" indent="-342900">
              <a:buFont typeface="+mj-lt"/>
              <a:buAutoNum type="arabicPeriod" startAt="2"/>
            </a:pPr>
            <a:endParaRPr lang="en-US" dirty="0">
              <a:solidFill>
                <a:srgbClr val="8FBBA6"/>
              </a:solidFill>
              <a:latin typeface="YWFT Ultramagnetic Light" charset="0"/>
              <a:ea typeface="YWFT Ultramagnetic Light" charset="0"/>
              <a:cs typeface="YWFT Ultramagnetic Light" charset="0"/>
            </a:endParaRPr>
          </a:p>
          <a:p>
            <a:pPr marL="342900" indent="-342900">
              <a:buFont typeface="+mj-lt"/>
              <a:buAutoNum type="arabicPeriod" startAt="2"/>
            </a:pPr>
            <a:r>
              <a:rPr lang="en-US" dirty="0">
                <a:solidFill>
                  <a:srgbClr val="8FBBA6"/>
                </a:solidFill>
                <a:latin typeface="YWFT Ultramagnetic Light" charset="0"/>
                <a:ea typeface="YWFT Ultramagnetic Light" charset="0"/>
                <a:cs typeface="YWFT Ultramagnetic Light" charset="0"/>
              </a:rPr>
              <a:t>You will need:</a:t>
            </a:r>
          </a:p>
          <a:p>
            <a:pPr marL="800100" lvl="1" indent="-342900">
              <a:buFont typeface="Arial" panose="020B0604020202020204" pitchFamily="34" charset="0"/>
              <a:buChar char="•"/>
            </a:pPr>
            <a:r>
              <a:rPr lang="en-US" dirty="0">
                <a:solidFill>
                  <a:srgbClr val="8FBBA6"/>
                </a:solidFill>
                <a:latin typeface="YWFT Ultramagnetic Light" charset="0"/>
                <a:ea typeface="YWFT Ultramagnetic Light" charset="0"/>
                <a:cs typeface="YWFT Ultramagnetic Light" charset="0"/>
              </a:rPr>
              <a:t>Details of entrant and entry</a:t>
            </a:r>
          </a:p>
          <a:p>
            <a:pPr marL="800100" lvl="1" indent="-342900">
              <a:buFont typeface="Arial" panose="020B0604020202020204" pitchFamily="34" charset="0"/>
              <a:buChar char="•"/>
            </a:pPr>
            <a:r>
              <a:rPr lang="en-US" dirty="0">
                <a:solidFill>
                  <a:srgbClr val="8FBBA6"/>
                </a:solidFill>
                <a:latin typeface="YWFT Ultramagnetic Light" charset="0"/>
                <a:ea typeface="YWFT Ultramagnetic Light" charset="0"/>
                <a:cs typeface="YWFT Ultramagnetic Light" charset="0"/>
              </a:rPr>
              <a:t>Files of work to upload</a:t>
            </a:r>
          </a:p>
          <a:p>
            <a:pPr marL="800100" lvl="1" indent="-342900">
              <a:buFont typeface="Arial" panose="020B0604020202020204" pitchFamily="34" charset="0"/>
              <a:buChar char="•"/>
            </a:pPr>
            <a:r>
              <a:rPr lang="en-US" dirty="0">
                <a:solidFill>
                  <a:srgbClr val="8FBBA6"/>
                </a:solidFill>
                <a:latin typeface="YWFT Ultramagnetic Light" charset="0"/>
                <a:ea typeface="YWFT Ultramagnetic Light" charset="0"/>
                <a:cs typeface="YWFT Ultramagnetic Light" charset="0"/>
              </a:rPr>
              <a:t>Credit card (Visa or Mastercard) to pay entry fee per entry</a:t>
            </a:r>
          </a:p>
          <a:p>
            <a:pPr marL="800100" lvl="1" indent="-342900">
              <a:buFont typeface="+mj-lt"/>
              <a:buAutoNum type="arabicPeriod" startAt="2"/>
            </a:pPr>
            <a:endParaRPr lang="en-US" dirty="0">
              <a:solidFill>
                <a:srgbClr val="8FBBA6"/>
              </a:solidFill>
              <a:latin typeface="YWFT Ultramagnetic Light" charset="0"/>
              <a:ea typeface="YWFT Ultramagnetic Light" charset="0"/>
              <a:cs typeface="YWFT Ultramagnetic Light" charset="0"/>
            </a:endParaRPr>
          </a:p>
          <a:p>
            <a:pPr marL="342900" indent="-342900">
              <a:buFont typeface="+mj-lt"/>
              <a:buAutoNum type="arabicPeriod" startAt="2"/>
            </a:pPr>
            <a:r>
              <a:rPr lang="en-US" dirty="0">
                <a:solidFill>
                  <a:srgbClr val="8FBBA6"/>
                </a:solidFill>
                <a:latin typeface="YWFT Ultramagnetic Light"/>
                <a:ea typeface="YWFT Ultramagnetic Light" charset="0"/>
                <a:cs typeface="YWFT Ultramagnetic Light" charset="0"/>
              </a:rPr>
              <a:t>Full thenetworkone Members are entitled to 1 free entry, and 3for2 after that submission. Accredited Members are entitled to 3for2 on all entries. This is before and up to the deadline of 5</a:t>
            </a:r>
            <a:r>
              <a:rPr lang="en-US" baseline="30000" dirty="0">
                <a:solidFill>
                  <a:srgbClr val="8FBBA6"/>
                </a:solidFill>
                <a:latin typeface="YWFT Ultramagnetic Light"/>
                <a:ea typeface="YWFT Ultramagnetic Light" charset="0"/>
                <a:cs typeface="YWFT Ultramagnetic Light" charset="0"/>
              </a:rPr>
              <a:t>th</a:t>
            </a:r>
            <a:r>
              <a:rPr lang="en-US" dirty="0">
                <a:solidFill>
                  <a:srgbClr val="8FBBA6"/>
                </a:solidFill>
                <a:latin typeface="YWFT Ultramagnetic Light"/>
                <a:ea typeface="YWFT Ultramagnetic Light" charset="0"/>
                <a:cs typeface="YWFT Ultramagnetic Light" charset="0"/>
              </a:rPr>
              <a:t> January 2026.</a:t>
            </a:r>
          </a:p>
        </p:txBody>
      </p:sp>
      <p:sp>
        <p:nvSpPr>
          <p:cNvPr id="2" name="Rectangle 1">
            <a:extLst>
              <a:ext uri="{FF2B5EF4-FFF2-40B4-BE49-F238E27FC236}">
                <a16:creationId xmlns:a16="http://schemas.microsoft.com/office/drawing/2014/main" id="{E457EFD1-06D1-A0FF-51F8-C45040AD8053}"/>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8910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1152" y="720084"/>
            <a:ext cx="8419170" cy="4212643"/>
          </a:xfrm>
          <a:prstGeom prst="rect">
            <a:avLst/>
          </a:prstGeom>
        </p:spPr>
        <p:txBody>
          <a:bodyPr lIns="0" tIns="0" rIns="0" bIns="0" numCol="3" spcCol="108000">
            <a:normAutofit/>
          </a:bodyPr>
          <a:lstStyle/>
          <a:p>
            <a:pPr>
              <a:lnSpc>
                <a:spcPct val="115000"/>
              </a:lnSpc>
            </a:pPr>
            <a:endParaRPr lang="en-GB" sz="2000" b="1" dirty="0">
              <a:solidFill>
                <a:srgbClr val="339B99"/>
              </a:solidFill>
              <a:latin typeface="+mj-lt"/>
              <a:ea typeface="Times New Roman" charset="0"/>
              <a:cs typeface="Times New Roman" charset="0"/>
            </a:endParaRPr>
          </a:p>
        </p:txBody>
      </p:sp>
      <p:sp>
        <p:nvSpPr>
          <p:cNvPr id="6" name="Rectangle 5"/>
          <p:cNvSpPr/>
          <p:nvPr/>
        </p:nvSpPr>
        <p:spPr>
          <a:xfrm>
            <a:off x="517476" y="-80135"/>
            <a:ext cx="8626523" cy="758669"/>
          </a:xfrm>
          <a:prstGeom prst="rect">
            <a:avLst/>
          </a:prstGeom>
        </p:spPr>
        <p:txBody>
          <a:bodyPr wrap="square">
            <a:spAutoFit/>
          </a:bodyPr>
          <a:lstStyle/>
          <a:p>
            <a:pPr algn="ctr">
              <a:lnSpc>
                <a:spcPct val="115000"/>
              </a:lnSpc>
            </a:pPr>
            <a:r>
              <a:rPr lang="en-GB" sz="4000" dirty="0">
                <a:solidFill>
                  <a:srgbClr val="339B99"/>
                </a:solidFill>
                <a:latin typeface="YWFT Ultramagnetic" charset="0"/>
                <a:ea typeface="Calibri" charset="0"/>
                <a:cs typeface="Calibri" charset="0"/>
              </a:rPr>
              <a:t>AWARD RULES </a:t>
            </a:r>
            <a:r>
              <a:rPr lang="en-GB" sz="2000" dirty="0">
                <a:solidFill>
                  <a:srgbClr val="339B99"/>
                </a:solidFill>
                <a:latin typeface="YWFT Ultramagnetic" charset="0"/>
                <a:ea typeface="Calibri" charset="0"/>
                <a:cs typeface="Calibri" charset="0"/>
              </a:rPr>
              <a:t>page 1 of 2</a:t>
            </a:r>
          </a:p>
        </p:txBody>
      </p:sp>
      <p:sp>
        <p:nvSpPr>
          <p:cNvPr id="2" name="Rectangle 1">
            <a:extLst>
              <a:ext uri="{FF2B5EF4-FFF2-40B4-BE49-F238E27FC236}">
                <a16:creationId xmlns:a16="http://schemas.microsoft.com/office/drawing/2014/main" id="{96954ACD-7020-E0B9-A2CB-C7698305B94F}"/>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7688BA90-906F-B32E-D8EE-B1277973730A}"/>
              </a:ext>
            </a:extLst>
          </p:cNvPr>
          <p:cNvSpPr txBox="1"/>
          <p:nvPr/>
        </p:nvSpPr>
        <p:spPr>
          <a:xfrm>
            <a:off x="561709" y="632381"/>
            <a:ext cx="2712853" cy="4524315"/>
          </a:xfrm>
          <a:prstGeom prst="rect">
            <a:avLst/>
          </a:prstGeom>
          <a:noFill/>
        </p:spPr>
        <p:txBody>
          <a:bodyPr wrap="square" rtlCol="0">
            <a:spAutoFit/>
          </a:bodyPr>
          <a:lstStyle/>
          <a:p>
            <a:pPr marL="228600" indent="-228600">
              <a:buFont typeface="+mj-lt"/>
              <a:buAutoNum type="arabicPeriod"/>
            </a:pPr>
            <a:r>
              <a:rPr lang="en-GB" sz="600" dirty="0">
                <a:solidFill>
                  <a:schemeClr val="bg2">
                    <a:lumMod val="50000"/>
                  </a:schemeClr>
                </a:solidFill>
              </a:rPr>
              <a:t>thenetworkone International Ltd. are the organisers of THE INDIE AWARDS. The decisions of the organisers in all matters relating to THE INDIE AWARDS shall be final and binding.</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The awards are open to all independent agencies throughout the world including but not limited to, those involved in advertising, production, media, PR, design and the creative industries. Independent agency means a trading company (not an individual person) which is wholly, or majority owned by its management or independent stakeholders; and whose trading name does not include the name of a network owned or controlled by an agency holding company such as WPP, Omnicom, Publicis, IPG, Havas, </a:t>
            </a:r>
            <a:r>
              <a:rPr lang="en-GB" sz="600" dirty="0" err="1">
                <a:solidFill>
                  <a:schemeClr val="bg2">
                    <a:lumMod val="50000"/>
                  </a:schemeClr>
                </a:solidFill>
              </a:rPr>
              <a:t>Dentsu</a:t>
            </a:r>
            <a:r>
              <a:rPr lang="en-GB" sz="600" dirty="0">
                <a:solidFill>
                  <a:schemeClr val="bg2">
                    <a:lumMod val="50000"/>
                  </a:schemeClr>
                </a:solidFill>
              </a:rPr>
              <a:t>, MDC or similar company.</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Agencies entering THE INDIE AWARDS must obtain permission to enter their work from the commissioning client/brand-owning company. Organisers may request proof of this permission at any point, before, during or after the judging.</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The name and job title of a representative of the commissioning client should be on the entry form. </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There can be more than one credited agency per project. If more than one agency is listed one should be nominated as the entrant , who will be considered responsible for payment of entry fees and will be considered the entry’s sole contact. </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All entry forms must be completed online at https://</a:t>
            </a:r>
            <a:r>
              <a:rPr lang="en-GB" sz="600" dirty="0" err="1">
                <a:solidFill>
                  <a:schemeClr val="bg2">
                    <a:lumMod val="50000"/>
                  </a:schemeClr>
                </a:solidFill>
              </a:rPr>
              <a:t>theindieawards.awardstage.com</a:t>
            </a:r>
            <a:r>
              <a:rPr lang="en-GB" sz="600" dirty="0">
                <a:solidFill>
                  <a:schemeClr val="bg2">
                    <a:lumMod val="50000"/>
                  </a:schemeClr>
                </a:solidFill>
              </a:rPr>
              <a:t>/</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Only digital material can be submitted. No hardcopies or physical materials will be considered. To aid the judges, please be as succinct and concise as possible with your materials. Please read the specific entry requirements of each category as some required either a brief overview of the campaign, objectives, strategies, execution and impact in a maximum of 950 words OR a Case video, other categories require the summary but also allow the video and/or other material. Any Video content should be a maximum of 3 minutes long and maximum file size for all materials submitted is 250MB. The following file types are accepted: jpg, JPG, jpeg, </a:t>
            </a:r>
            <a:r>
              <a:rPr lang="en-GB" sz="600" dirty="0" err="1">
                <a:solidFill>
                  <a:schemeClr val="bg2">
                    <a:lumMod val="50000"/>
                  </a:schemeClr>
                </a:solidFill>
              </a:rPr>
              <a:t>png</a:t>
            </a:r>
            <a:r>
              <a:rPr lang="en-GB" sz="600" dirty="0">
                <a:solidFill>
                  <a:schemeClr val="bg2">
                    <a:lumMod val="50000"/>
                  </a:schemeClr>
                </a:solidFill>
              </a:rPr>
              <a:t>, gif, pdf, doc, docx, mp3, </a:t>
            </a:r>
            <a:r>
              <a:rPr lang="en-GB" sz="600" dirty="0" err="1">
                <a:solidFill>
                  <a:schemeClr val="bg2">
                    <a:lumMod val="50000"/>
                  </a:schemeClr>
                </a:solidFill>
              </a:rPr>
              <a:t>avi</a:t>
            </a:r>
            <a:r>
              <a:rPr lang="en-GB" sz="600" dirty="0">
                <a:solidFill>
                  <a:schemeClr val="bg2">
                    <a:lumMod val="50000"/>
                  </a:schemeClr>
                </a:solidFill>
              </a:rPr>
              <a:t>, </a:t>
            </a:r>
            <a:r>
              <a:rPr lang="en-GB" sz="600" dirty="0" err="1">
                <a:solidFill>
                  <a:schemeClr val="bg2">
                    <a:lumMod val="50000"/>
                  </a:schemeClr>
                </a:solidFill>
              </a:rPr>
              <a:t>wmv</a:t>
            </a:r>
            <a:r>
              <a:rPr lang="en-GB" sz="600" dirty="0">
                <a:solidFill>
                  <a:schemeClr val="bg2">
                    <a:lumMod val="50000"/>
                  </a:schemeClr>
                </a:solidFill>
              </a:rPr>
              <a:t>, mpg, mov, mp4, mpeg. Failure to meet these requirements will result in disqualification of the entry”.</a:t>
            </a:r>
          </a:p>
          <a:p>
            <a:pPr marL="228600" indent="-228600">
              <a:buFont typeface="+mj-lt"/>
              <a:buAutoNum type="arabicPeriod"/>
            </a:pPr>
            <a:endParaRPr lang="en-GB" sz="600" dirty="0">
              <a:solidFill>
                <a:schemeClr val="bg2">
                  <a:lumMod val="50000"/>
                </a:schemeClr>
              </a:solidFill>
            </a:endParaRPr>
          </a:p>
          <a:p>
            <a:pPr marL="228600" indent="-228600">
              <a:buFont typeface="+mj-lt"/>
              <a:buAutoNum type="arabicPeriod"/>
            </a:pPr>
            <a:r>
              <a:rPr lang="en-GB" sz="600" dirty="0">
                <a:solidFill>
                  <a:schemeClr val="bg2">
                    <a:lumMod val="50000"/>
                  </a:schemeClr>
                </a:solidFill>
              </a:rPr>
              <a:t>All entries must have been made within the context of a normal paying contract with a client, except in the case of self-promotion and work for non-profit organisations. In the case of work for non-profit organisations, the client must have approved the media implementation and production.  Speculative and conceptual projects are not eligible for entry. </a:t>
            </a:r>
          </a:p>
          <a:p>
            <a:endParaRPr lang="en-GB" sz="600" dirty="0">
              <a:solidFill>
                <a:schemeClr val="bg2">
                  <a:lumMod val="50000"/>
                </a:schemeClr>
              </a:solidFill>
            </a:endParaRPr>
          </a:p>
        </p:txBody>
      </p:sp>
      <p:sp>
        <p:nvSpPr>
          <p:cNvPr id="7" name="TextBox 6">
            <a:extLst>
              <a:ext uri="{FF2B5EF4-FFF2-40B4-BE49-F238E27FC236}">
                <a16:creationId xmlns:a16="http://schemas.microsoft.com/office/drawing/2014/main" id="{DB02D037-EB50-3426-F834-F18A31AEC4C0}"/>
              </a:ext>
            </a:extLst>
          </p:cNvPr>
          <p:cNvSpPr txBox="1"/>
          <p:nvPr/>
        </p:nvSpPr>
        <p:spPr>
          <a:xfrm>
            <a:off x="3274562" y="632381"/>
            <a:ext cx="2712852" cy="4616648"/>
          </a:xfrm>
          <a:prstGeom prst="rect">
            <a:avLst/>
          </a:prstGeom>
          <a:noFill/>
        </p:spPr>
        <p:txBody>
          <a:bodyPr wrap="square" lIns="91440" tIns="45720" rIns="91440" bIns="45720" rtlCol="0" anchor="t">
            <a:spAutoFit/>
          </a:bodyPr>
          <a:lstStyle/>
          <a:p>
            <a:pPr marL="228600" indent="-228600">
              <a:buFont typeface="+mj-lt"/>
              <a:buAutoNum type="arabicPeriod" startAt="9"/>
            </a:pPr>
            <a:r>
              <a:rPr lang="en-GB" sz="600" dirty="0">
                <a:solidFill>
                  <a:schemeClr val="bg2">
                    <a:lumMod val="50000"/>
                  </a:schemeClr>
                </a:solidFill>
              </a:rPr>
              <a:t>Work must be submitted exactly as published, aired or implemented and must not be modified for the awards entry. However, entries that are not originally in English may be translated as long as the presentation is exactly the same as the original version.</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Entrants must not enter work which has been banned by any regulatory bodies. </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The organisers may refuse entries which offend national or religious sentiments or public taste or which in the organisers opinion breach any applicable laws, regulations or codes of practice or infringe any third-party rights. Any entry which, up to and including the final day of judging, has infringed any of its country of origin’s voluntary or regulatory codes of practice, is not eligible. It is the responsibility of the Entrant to inform the organisers should their Entry breach the provisions of this paragraph prior to the judging and Awards Ceremony.</a:t>
            </a:r>
            <a:endParaRPr lang="en-GB" sz="600" dirty="0">
              <a:solidFill>
                <a:schemeClr val="bg2">
                  <a:lumMod val="50000"/>
                </a:schemeClr>
              </a:solidFill>
              <a:ea typeface="Calibri"/>
              <a:cs typeface="Calibri"/>
            </a:endParaRP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Work must have aired, launched or been released to the public for the first time between September 30th 2024 – October 31st 2025 and must not previously have been entered for any previous INDIE AWARDS.</a:t>
            </a:r>
            <a:endParaRPr lang="en-GB" sz="600" dirty="0">
              <a:solidFill>
                <a:schemeClr val="bg2">
                  <a:lumMod val="50000"/>
                </a:schemeClr>
              </a:solidFill>
              <a:ea typeface="Calibri"/>
              <a:cs typeface="Calibri"/>
            </a:endParaRP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To help maintain the integrity of the judging process, please ensure that there is no mention either of the name of the entering agency or any other contributing creative agency, in any of materials submitted. Failure to do so may result in the exclusion of that material or the disqualification of the entry at the sole discretion of the organisers. </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Case studies, videos and entry content must be in English or include a translation.</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Judging will be based on set criteria for each category and entrants are advised to review these criteria and prepare their submissions accordingly giving appropriate recognition of the weightings of the various criteria</a:t>
            </a:r>
          </a:p>
          <a:p>
            <a:pPr marL="228600" indent="-228600">
              <a:buFont typeface="+mj-lt"/>
              <a:buAutoNum type="arabicPeriod" startAt="9"/>
            </a:pPr>
            <a:endParaRPr lang="en-GB" sz="600" dirty="0">
              <a:solidFill>
                <a:schemeClr val="bg2">
                  <a:lumMod val="50000"/>
                </a:schemeClr>
              </a:solidFill>
            </a:endParaRPr>
          </a:p>
          <a:p>
            <a:pPr marL="228600" indent="-228600">
              <a:buAutoNum type="arabicPeriod"/>
            </a:pPr>
            <a:r>
              <a:rPr lang="en-GB" sz="600" dirty="0">
                <a:solidFill>
                  <a:schemeClr val="bg2">
                    <a:lumMod val="50000"/>
                  </a:schemeClr>
                </a:solidFill>
              </a:rPr>
              <a:t>Once an entry has been submitted, no changes, replacements or additions can be accepted under any circumstance following the closing date less agreed in writing with the organisers.</a:t>
            </a:r>
            <a:endParaRPr lang="en-GB" sz="600" dirty="0">
              <a:solidFill>
                <a:schemeClr val="bg2">
                  <a:lumMod val="50000"/>
                </a:schemeClr>
              </a:solidFill>
              <a:ea typeface="Calibri"/>
              <a:cs typeface="Calibri"/>
            </a:endParaRPr>
          </a:p>
          <a:p>
            <a:pPr marL="228600" indent="-228600">
              <a:buFont typeface="+mj-lt"/>
              <a:buAutoNum type="arabicPeriod" startAt="9"/>
            </a:pPr>
            <a:r>
              <a:rPr lang="en-GB" sz="600" dirty="0">
                <a:solidFill>
                  <a:schemeClr val="bg2">
                    <a:lumMod val="50000"/>
                  </a:schemeClr>
                </a:solidFill>
              </a:rPr>
              <a:t>Entry material, including case films and images must be final at the point of entry completion. No replacement or additional material will be accepted after an entry has been finalised and received by THE INDIE AWARDS. </a:t>
            </a: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Submission of entries must be made by 23:59 Pacific Time, 5</a:t>
            </a:r>
            <a:r>
              <a:rPr lang="en-GB" sz="600" baseline="30000" dirty="0">
                <a:solidFill>
                  <a:schemeClr val="bg2">
                    <a:lumMod val="50000"/>
                  </a:schemeClr>
                </a:solidFill>
              </a:rPr>
              <a:t>th</a:t>
            </a:r>
            <a:r>
              <a:rPr lang="en-GB" sz="600" dirty="0">
                <a:solidFill>
                  <a:schemeClr val="bg2">
                    <a:lumMod val="50000"/>
                  </a:schemeClr>
                </a:solidFill>
              </a:rPr>
              <a:t> January 2026, unless extended at the sole discretion of the organisers.</a:t>
            </a:r>
            <a:endParaRPr lang="en-GB" sz="600" dirty="0">
              <a:solidFill>
                <a:schemeClr val="bg2">
                  <a:lumMod val="50000"/>
                </a:schemeClr>
              </a:solidFill>
              <a:ea typeface="Calibri"/>
              <a:cs typeface="Calibri"/>
            </a:endParaRPr>
          </a:p>
          <a:p>
            <a:pPr marL="228600" indent="-228600">
              <a:buFont typeface="+mj-lt"/>
              <a:buAutoNum type="arabicPeriod" startAt="9"/>
            </a:pPr>
            <a:endParaRPr lang="en-GB" sz="600" dirty="0">
              <a:solidFill>
                <a:schemeClr val="bg2">
                  <a:lumMod val="50000"/>
                </a:schemeClr>
              </a:solidFill>
            </a:endParaRPr>
          </a:p>
          <a:p>
            <a:pPr marL="228600" indent="-228600">
              <a:buFont typeface="+mj-lt"/>
              <a:buAutoNum type="arabicPeriod" startAt="9"/>
            </a:pPr>
            <a:r>
              <a:rPr lang="en-GB" sz="600" dirty="0">
                <a:solidFill>
                  <a:schemeClr val="bg2">
                    <a:lumMod val="50000"/>
                  </a:schemeClr>
                </a:solidFill>
              </a:rPr>
              <a:t>Entrants must submit their work according to our entry deadlines. This allows sufficient time for entries to be processed and reviewed, and for any issues to be resolved.</a:t>
            </a:r>
          </a:p>
        </p:txBody>
      </p:sp>
      <p:sp>
        <p:nvSpPr>
          <p:cNvPr id="8" name="TextBox 7">
            <a:extLst>
              <a:ext uri="{FF2B5EF4-FFF2-40B4-BE49-F238E27FC236}">
                <a16:creationId xmlns:a16="http://schemas.microsoft.com/office/drawing/2014/main" id="{D7CF9530-C5B9-DF40-A88A-AAD94DA9782C}"/>
              </a:ext>
            </a:extLst>
          </p:cNvPr>
          <p:cNvSpPr txBox="1"/>
          <p:nvPr/>
        </p:nvSpPr>
        <p:spPr>
          <a:xfrm>
            <a:off x="5987414" y="632381"/>
            <a:ext cx="3052908" cy="3785652"/>
          </a:xfrm>
          <a:prstGeom prst="rect">
            <a:avLst/>
          </a:prstGeom>
          <a:noFill/>
        </p:spPr>
        <p:txBody>
          <a:bodyPr wrap="square" rtlCol="0">
            <a:spAutoFit/>
          </a:bodyPr>
          <a:lstStyle/>
          <a:p>
            <a:pPr marL="228600" indent="-228600">
              <a:buFont typeface="+mj-lt"/>
              <a:buAutoNum type="arabicPeriod" startAt="20"/>
            </a:pPr>
            <a:r>
              <a:rPr lang="en-GB" sz="600" dirty="0">
                <a:solidFill>
                  <a:schemeClr val="bg2">
                    <a:lumMod val="50000"/>
                  </a:schemeClr>
                </a:solidFill>
              </a:rPr>
              <a:t>Entries must be submitted for specific categories; however, the same campaign can be submitted for more than one category. If this is the case, we recommend that supporting information is tailored to the requirements of each category.</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The organisers may at any time request media scheduling details, client confirmation in writing or any other further information needed to verify the authenticity of a piece of work.</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 In the event of a complaint against any winning or shortlisted entry, the Awards team will conduct an investigation into each case. If the complaint is upheld and rule(s) are found to have been broken, submissions will be withdrawn accordingly: any trophy awarded must be returned and will be awarded retrospectively to entry(</a:t>
            </a:r>
            <a:r>
              <a:rPr lang="en-GB" sz="600" dirty="0" err="1">
                <a:solidFill>
                  <a:schemeClr val="bg2">
                    <a:lumMod val="50000"/>
                  </a:schemeClr>
                </a:solidFill>
              </a:rPr>
              <a:t>ies</a:t>
            </a:r>
            <a:r>
              <a:rPr lang="en-GB" sz="600" dirty="0">
                <a:solidFill>
                  <a:schemeClr val="bg2">
                    <a:lumMod val="50000"/>
                  </a:schemeClr>
                </a:solidFill>
              </a:rPr>
              <a:t>) which would otherwise have won. No refunds of entry fees will be permitted.</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Entrants should use honesty and integrity in the preparation of their submissions. Entrants or companies who have proved to have deliberately and knowingly contravened any rules relating to eligibility, may be barred from entering future Awards for a period time specified at the sole discretion of the organisers</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By submitting a campaign and associated material for THE INDIE AWARDS, the entrants (and via them, the commissioning client) acknowledges and agrees that all and any such material may be used for the award’s promotional purposes and may be made available to the general public. Any specifics that are not for publication but are only for the purpose of assessment by the judges, should be clearly identified.</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Entrants warrant that all work submitted (film, sound, graphics etc.) are licensed for public sharing within the context of THE INDIE AWARDS.</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Each entrant accepts full responsibility for the quality of entries and discharges THE INDIE AWARDS from any responsibility in respect of third parties.</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All entrants will strictly observe the above Entry Rules. Completion of the entry form will imply full acceptance by each entrant of the Entry Rules. Non-compliance with any of the Entry Rules will result in automatic disqualification of the entry.</a:t>
            </a:r>
          </a:p>
          <a:p>
            <a:pPr marL="228600" indent="-228600">
              <a:buFont typeface="+mj-lt"/>
              <a:buAutoNum type="arabicPeriod" startAt="20"/>
            </a:pPr>
            <a:endParaRPr lang="en-GB" sz="600" dirty="0">
              <a:solidFill>
                <a:schemeClr val="bg2">
                  <a:lumMod val="50000"/>
                </a:schemeClr>
              </a:solidFill>
            </a:endParaRPr>
          </a:p>
          <a:p>
            <a:pPr marL="228600" indent="-228600">
              <a:buFont typeface="+mj-lt"/>
              <a:buAutoNum type="arabicPeriod" startAt="20"/>
            </a:pPr>
            <a:r>
              <a:rPr lang="en-GB" sz="600" dirty="0">
                <a:solidFill>
                  <a:schemeClr val="bg2">
                    <a:lumMod val="50000"/>
                  </a:schemeClr>
                </a:solidFill>
              </a:rPr>
              <a:t>Entries will not be considered completed until the compulsory media has been uploaded online and full payment has been made. </a:t>
            </a:r>
          </a:p>
        </p:txBody>
      </p:sp>
    </p:spTree>
    <p:extLst>
      <p:ext uri="{BB962C8B-B14F-4D97-AF65-F5344CB8AC3E}">
        <p14:creationId xmlns:p14="http://schemas.microsoft.com/office/powerpoint/2010/main" val="4210587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954ACD-7020-E0B9-A2CB-C7698305B94F}"/>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C6D8FD7-D892-2492-A73E-DDA36BCC9C54}"/>
              </a:ext>
            </a:extLst>
          </p:cNvPr>
          <p:cNvSpPr/>
          <p:nvPr/>
        </p:nvSpPr>
        <p:spPr>
          <a:xfrm>
            <a:off x="517476" y="-80135"/>
            <a:ext cx="8626523" cy="758669"/>
          </a:xfrm>
          <a:prstGeom prst="rect">
            <a:avLst/>
          </a:prstGeom>
        </p:spPr>
        <p:txBody>
          <a:bodyPr wrap="square">
            <a:spAutoFit/>
          </a:bodyPr>
          <a:lstStyle/>
          <a:p>
            <a:pPr algn="ctr">
              <a:lnSpc>
                <a:spcPct val="115000"/>
              </a:lnSpc>
            </a:pPr>
            <a:r>
              <a:rPr lang="en-US" sz="4000">
                <a:solidFill>
                  <a:srgbClr val="339B99"/>
                </a:solidFill>
                <a:latin typeface="YWFT Ultramagnetic" charset="0"/>
                <a:ea typeface="Calibri" charset="0"/>
                <a:cs typeface="Calibri" charset="0"/>
              </a:rPr>
              <a:t>AWARD RULES </a:t>
            </a:r>
            <a:r>
              <a:rPr lang="en-US" sz="2000">
                <a:solidFill>
                  <a:srgbClr val="339B99"/>
                </a:solidFill>
                <a:latin typeface="YWFT Ultramagnetic" charset="0"/>
                <a:ea typeface="Calibri" charset="0"/>
                <a:cs typeface="Calibri" charset="0"/>
              </a:rPr>
              <a:t>page 2 of 2</a:t>
            </a:r>
          </a:p>
        </p:txBody>
      </p:sp>
      <p:sp>
        <p:nvSpPr>
          <p:cNvPr id="3" name="TextBox 2">
            <a:extLst>
              <a:ext uri="{FF2B5EF4-FFF2-40B4-BE49-F238E27FC236}">
                <a16:creationId xmlns:a16="http://schemas.microsoft.com/office/drawing/2014/main" id="{E8FB50DB-AA21-78C5-F5F2-771201E76835}"/>
              </a:ext>
            </a:extLst>
          </p:cNvPr>
          <p:cNvSpPr txBox="1"/>
          <p:nvPr/>
        </p:nvSpPr>
        <p:spPr>
          <a:xfrm>
            <a:off x="517476" y="567022"/>
            <a:ext cx="2979257" cy="4295343"/>
          </a:xfrm>
          <a:prstGeom prst="rect">
            <a:avLst/>
          </a:prstGeom>
          <a:noFill/>
        </p:spPr>
        <p:txBody>
          <a:bodyPr wrap="square" lIns="91440" tIns="45720" rIns="91440" bIns="45720" rtlCol="0" anchor="t">
            <a:spAutoFit/>
          </a:bodyPr>
          <a:lstStyle/>
          <a:p>
            <a:pPr marL="228600" indent="-228600">
              <a:lnSpc>
                <a:spcPct val="120000"/>
              </a:lnSpc>
              <a:buFont typeface="+mj-lt"/>
              <a:buAutoNum type="arabicPeriod" startAt="29"/>
            </a:pPr>
            <a:r>
              <a:rPr lang="en-US" sz="600" dirty="0">
                <a:solidFill>
                  <a:schemeClr val="bg2">
                    <a:lumMod val="50000"/>
                  </a:schemeClr>
                </a:solidFill>
              </a:rPr>
              <a:t>THE INDIE AWARDS are judged by a panel of international jurors selected by the </a:t>
            </a:r>
            <a:r>
              <a:rPr lang="en-US" sz="600" dirty="0" err="1">
                <a:solidFill>
                  <a:schemeClr val="bg2">
                    <a:lumMod val="50000"/>
                  </a:schemeClr>
                </a:solidFill>
              </a:rPr>
              <a:t>organisers</a:t>
            </a:r>
            <a:r>
              <a:rPr lang="en-US" sz="600" dirty="0">
                <a:solidFill>
                  <a:schemeClr val="bg2">
                    <a:lumMod val="50000"/>
                  </a:schemeClr>
                </a:solidFill>
              </a:rPr>
              <a:t>. Judging will be based on the submitted materials against the relevant criteria for the category. Judging will be a two-stage process, an </a:t>
            </a:r>
            <a:r>
              <a:rPr lang="en-US" sz="600" dirty="0" err="1">
                <a:solidFill>
                  <a:schemeClr val="bg2">
                    <a:lumMod val="50000"/>
                  </a:schemeClr>
                </a:solidFill>
              </a:rPr>
              <a:t>an</a:t>
            </a:r>
            <a:r>
              <a:rPr lang="en-US" sz="600" dirty="0">
                <a:solidFill>
                  <a:schemeClr val="bg2">
                    <a:lumMod val="50000"/>
                  </a:schemeClr>
                </a:solidFill>
              </a:rPr>
              <a:t> initial shortlisting following a set scoring process and then a discussion between jurors to select the winners in each category. All judges’ decisions are confidential and no correspondence on them will be entered, there maybe some feedback for the winning entry shared when the winner is announced. </a:t>
            </a:r>
          </a:p>
          <a:p>
            <a:pPr marL="228600" indent="-228600">
              <a:lnSpc>
                <a:spcPct val="120000"/>
              </a:lnSpc>
              <a:buFont typeface="+mj-lt"/>
              <a:buAutoNum type="arabicPeriod" startAt="29"/>
            </a:pPr>
            <a:endParaRPr lang="en-US" sz="600" dirty="0">
              <a:solidFill>
                <a:schemeClr val="bg2">
                  <a:lumMod val="50000"/>
                </a:schemeClr>
              </a:solidFill>
            </a:endParaRPr>
          </a:p>
          <a:p>
            <a:pPr marL="228600" indent="-228600">
              <a:lnSpc>
                <a:spcPct val="120000"/>
              </a:lnSpc>
              <a:buFont typeface="+mj-lt"/>
              <a:buAutoNum type="arabicPeriod" startAt="29"/>
            </a:pPr>
            <a:r>
              <a:rPr lang="en-US" sz="600" dirty="0">
                <a:solidFill>
                  <a:schemeClr val="bg2">
                    <a:lumMod val="50000"/>
                  </a:schemeClr>
                </a:solidFill>
                <a:ea typeface="YWFT Ultramagnetic Light" charset="0"/>
                <a:cs typeface="YWFT Ultramagnetic Light" charset="0"/>
              </a:rPr>
              <a:t>The Awards Ceremony will be held in January 2026, </a:t>
            </a:r>
            <a:r>
              <a:rPr lang="en-GB" sz="600" dirty="0">
                <a:solidFill>
                  <a:schemeClr val="bg2">
                    <a:lumMod val="50000"/>
                  </a:schemeClr>
                </a:solidFill>
              </a:rPr>
              <a:t>with speakers and judges participating in person and remotely.</a:t>
            </a:r>
            <a:r>
              <a:rPr lang="en-US" sz="600" dirty="0">
                <a:solidFill>
                  <a:schemeClr val="bg2">
                    <a:lumMod val="50000"/>
                  </a:schemeClr>
                </a:solidFill>
                <a:ea typeface="YWFT Ultramagnetic Light" charset="0"/>
                <a:cs typeface="YWFT Ultramagnetic Light" charset="0"/>
              </a:rPr>
              <a:t> All shortlisted entrants are encouraged to attend in person or virtually. If unable to do, they are required to nominate a representative to do so and accept the awards if applicable.</a:t>
            </a:r>
          </a:p>
          <a:p>
            <a:pPr marL="228600" indent="-228600">
              <a:lnSpc>
                <a:spcPct val="120000"/>
              </a:lnSpc>
              <a:buFont typeface="+mj-lt"/>
              <a:buAutoNum type="arabicPeriod" startAt="29"/>
            </a:pPr>
            <a:endParaRPr lang="en-GB"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29"/>
            </a:pPr>
            <a:r>
              <a:rPr lang="en-US" sz="600" dirty="0">
                <a:solidFill>
                  <a:schemeClr val="bg2">
                    <a:lumMod val="50000"/>
                  </a:schemeClr>
                </a:solidFill>
                <a:ea typeface="YWFT Ultramagnetic Light" charset="0"/>
                <a:cs typeface="YWFT Ultramagnetic Light" charset="0"/>
              </a:rPr>
              <a:t>All shortlisted agencies will be required to submit a video case study with their submission. If selected as a winner, this may be shown during the Awards ceremony.</a:t>
            </a:r>
          </a:p>
          <a:p>
            <a:pPr marL="228600" indent="-228600">
              <a:lnSpc>
                <a:spcPct val="120000"/>
              </a:lnSpc>
              <a:buFont typeface="+mj-lt"/>
              <a:buAutoNum type="arabicPeriod" startAt="2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29"/>
            </a:pPr>
            <a:r>
              <a:rPr lang="en-US" sz="600" dirty="0">
                <a:solidFill>
                  <a:schemeClr val="bg2">
                    <a:lumMod val="50000"/>
                  </a:schemeClr>
                </a:solidFill>
                <a:ea typeface="YWFT Ultramagnetic Light" charset="0"/>
                <a:cs typeface="YWFT Ultramagnetic Light" charset="0"/>
              </a:rPr>
              <a:t>Entrants may be required to supply additional material of any shortlisted or winning work for promotional publication and exhibitions held before, during, or after the India Awards presentation ceremony.</a:t>
            </a:r>
          </a:p>
          <a:p>
            <a:pPr marL="228600" indent="-228600">
              <a:lnSpc>
                <a:spcPct val="120000"/>
              </a:lnSpc>
              <a:buFont typeface="+mj-lt"/>
              <a:buAutoNum type="arabicPeriod" startAt="2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29"/>
            </a:pPr>
            <a:r>
              <a:rPr lang="en-US" sz="600" dirty="0">
                <a:solidFill>
                  <a:schemeClr val="bg2">
                    <a:lumMod val="50000"/>
                  </a:schemeClr>
                </a:solidFill>
                <a:ea typeface="YWFT Ultramagnetic Light" charset="0"/>
                <a:cs typeface="YWFT Ultramagnetic Light" charset="0"/>
              </a:rPr>
              <a:t>In order to promote THE INDIE AWARDS,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may:</a:t>
            </a:r>
          </a:p>
          <a:p>
            <a:pPr marL="685800" lvl="1" indent="-228600">
              <a:lnSpc>
                <a:spcPct val="120000"/>
              </a:lnSpc>
              <a:buFont typeface="Arial" panose="020B0604020202020204" pitchFamily="34" charset="0"/>
              <a:buChar char="•"/>
            </a:pPr>
            <a:r>
              <a:rPr lang="en-US" sz="600" dirty="0">
                <a:solidFill>
                  <a:schemeClr val="bg2">
                    <a:lumMod val="50000"/>
                  </a:schemeClr>
                </a:solidFill>
                <a:ea typeface="YWFT Ultramagnetic Light" charset="0"/>
                <a:cs typeface="YWFT Ultramagnetic Light" charset="0"/>
              </a:rPr>
              <a:t>Screen or publish all materials submitted to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for purposes of conducting and promoting THE INDIE AWARDS, including all entry/campaign, with or without charge at public or private presentations, in such manner and form as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reasonably think fit;</a:t>
            </a:r>
          </a:p>
          <a:p>
            <a:pPr marL="685800" lvl="1" indent="-228600">
              <a:lnSpc>
                <a:spcPct val="120000"/>
              </a:lnSpc>
              <a:buFont typeface="Arial" panose="020B0604020202020204" pitchFamily="34" charset="0"/>
              <a:buChar char="•"/>
            </a:pPr>
            <a:r>
              <a:rPr lang="en-US" sz="600" dirty="0">
                <a:solidFill>
                  <a:schemeClr val="bg2">
                    <a:lumMod val="50000"/>
                  </a:schemeClr>
                </a:solidFill>
                <a:ea typeface="YWFT Ultramagnetic Light" charset="0"/>
                <a:cs typeface="YWFT Ultramagnetic Light" charset="0"/>
              </a:rPr>
              <a:t>Reproduce all materials submitted to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for the purpose of conducting and promoting THE INDIE AWARDS;</a:t>
            </a:r>
          </a:p>
          <a:p>
            <a:pPr marL="685800" lvl="1" indent="-228600">
              <a:lnSpc>
                <a:spcPct val="120000"/>
              </a:lnSpc>
              <a:buFont typeface="Arial" panose="020B0604020202020204" pitchFamily="34" charset="0"/>
              <a:buChar char="•"/>
            </a:pPr>
            <a:r>
              <a:rPr lang="en-US" sz="600" dirty="0">
                <a:solidFill>
                  <a:schemeClr val="bg2">
                    <a:lumMod val="50000"/>
                  </a:schemeClr>
                </a:solidFill>
                <a:ea typeface="YWFT Ultramagnetic Light" charset="0"/>
                <a:cs typeface="YWFT Ultramagnetic Light" charset="0"/>
              </a:rPr>
              <a:t>Permit the material to be used directly or indirectly for the purpose of promoting THE INDIE AWARDS. This may include adaptation/translation by a third party; provided, however, that THE INDIE AWARDS shall exclude any action that may violate (a) any applicable law, or (b) any restriction placed on the use of that material by its legal owner, permitted licensee or third party whose property is included within such material as disclosed to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by the entrant and notified to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as detailed below (each of (a), and (b), being a “Restriction”). </a:t>
            </a:r>
          </a:p>
        </p:txBody>
      </p:sp>
      <p:sp>
        <p:nvSpPr>
          <p:cNvPr id="5" name="TextBox 4">
            <a:extLst>
              <a:ext uri="{FF2B5EF4-FFF2-40B4-BE49-F238E27FC236}">
                <a16:creationId xmlns:a16="http://schemas.microsoft.com/office/drawing/2014/main" id="{E9E84ACF-FCDF-5667-1344-8CB603671ED7}"/>
              </a:ext>
            </a:extLst>
          </p:cNvPr>
          <p:cNvSpPr txBox="1"/>
          <p:nvPr/>
        </p:nvSpPr>
        <p:spPr>
          <a:xfrm>
            <a:off x="3496733" y="567022"/>
            <a:ext cx="2979257" cy="4627742"/>
          </a:xfrm>
          <a:prstGeom prst="rect">
            <a:avLst/>
          </a:prstGeom>
          <a:noFill/>
        </p:spPr>
        <p:txBody>
          <a:bodyPr wrap="square" rtlCol="0">
            <a:spAutoFit/>
          </a:bodyPr>
          <a:lstStyle/>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To the extent that the entrant is not the owner of the material comprising the campaign,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exercise of THE INDIE AWARDS Purposes shall be subject to Restrictions. The entrant shall use commercially reasonable </a:t>
            </a:r>
            <a:r>
              <a:rPr lang="en-US" sz="600" dirty="0" err="1">
                <a:solidFill>
                  <a:schemeClr val="bg2">
                    <a:lumMod val="50000"/>
                  </a:schemeClr>
                </a:solidFill>
                <a:ea typeface="YWFT Ultramagnetic Light" charset="0"/>
                <a:cs typeface="YWFT Ultramagnetic Light" charset="0"/>
              </a:rPr>
              <a:t>endeavours</a:t>
            </a:r>
            <a:r>
              <a:rPr lang="en-US" sz="600" dirty="0">
                <a:solidFill>
                  <a:schemeClr val="bg2">
                    <a:lumMod val="50000"/>
                  </a:schemeClr>
                </a:solidFill>
                <a:ea typeface="YWFT Ultramagnetic Light" charset="0"/>
                <a:cs typeface="YWFT Ultramagnetic Light" charset="0"/>
              </a:rPr>
              <a:t> to ensure that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may exercise THE INDIE AWARDS Purposes, but shall not, in any event, be required to spend any money in order to permit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to do so, and entrant’s failure to obtain sufficient rights in order to enable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to do so shall not give rise to any liability on entrant’s part; and the entrant shall notify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in writing (including by e-mail) of any Restriction as soon as reasonably practical on becoming aware of the same. For the avoidance of doubt, “commercially reasonable </a:t>
            </a:r>
            <a:r>
              <a:rPr lang="en-US" sz="600" dirty="0" err="1">
                <a:solidFill>
                  <a:schemeClr val="bg2">
                    <a:lumMod val="50000"/>
                  </a:schemeClr>
                </a:solidFill>
                <a:ea typeface="YWFT Ultramagnetic Light" charset="0"/>
                <a:cs typeface="YWFT Ultramagnetic Light" charset="0"/>
              </a:rPr>
              <a:t>endeavours</a:t>
            </a:r>
            <a:r>
              <a:rPr lang="en-US" sz="600" dirty="0">
                <a:solidFill>
                  <a:schemeClr val="bg2">
                    <a:lumMod val="50000"/>
                  </a:schemeClr>
                </a:solidFill>
                <a:ea typeface="YWFT Ultramagnetic Light" charset="0"/>
                <a:cs typeface="YWFT Ultramagnetic Light" charset="0"/>
              </a:rPr>
              <a:t>” shall include the entrant using its commercially reasonable efforts to attempt to cause the applicable third parties to agree to permit the </a:t>
            </a:r>
            <a:r>
              <a:rPr lang="en-US" sz="600" dirty="0" err="1">
                <a:solidFill>
                  <a:schemeClr val="bg2">
                    <a:lumMod val="50000"/>
                  </a:schemeClr>
                </a:solidFill>
                <a:ea typeface="YWFT Ultramagnetic Light" charset="0"/>
                <a:cs typeface="YWFT Ultramagnetic Light" charset="0"/>
              </a:rPr>
              <a:t>Organiser</a:t>
            </a:r>
            <a:r>
              <a:rPr lang="en-US" sz="600" dirty="0">
                <a:solidFill>
                  <a:schemeClr val="bg2">
                    <a:lumMod val="50000"/>
                  </a:schemeClr>
                </a:solidFill>
                <a:ea typeface="YWFT Ultramagnetic Light" charset="0"/>
                <a:cs typeface="YWFT Ultramagnetic Light" charset="0"/>
              </a:rPr>
              <a:t> to exercise THE INDIE AWARDS purposes but shall not require the entrant to retrospectively amend or agree new terms of engagement for any Campaign already commissioned. </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Each entrant agrees to assist THE INDIE AWARDS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(at the sole cost and expense of THE INDIE AWARDS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in every reasonable way in supporting any legal action that may be taken against THE INDIE AWARDS in relation to the exercise of the rights set out in the paragraph above and to supply information to THE INDIE AWARDS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immediately should they become aware that an </a:t>
            </a:r>
            <a:r>
              <a:rPr lang="en-US" sz="600" dirty="0" err="1">
                <a:solidFill>
                  <a:schemeClr val="bg2">
                    <a:lumMod val="50000"/>
                  </a:schemeClr>
                </a:solidFill>
                <a:ea typeface="YWFT Ultramagnetic Light" charset="0"/>
                <a:cs typeface="YWFT Ultramagnetic Light" charset="0"/>
              </a:rPr>
              <a:t>unauthorised</a:t>
            </a:r>
            <a:r>
              <a:rPr lang="en-US" sz="600" dirty="0">
                <a:solidFill>
                  <a:schemeClr val="bg2">
                    <a:lumMod val="50000"/>
                  </a:schemeClr>
                </a:solidFill>
                <a:ea typeface="YWFT Ultramagnetic Light" charset="0"/>
                <a:cs typeface="YWFT Ultramagnetic Light" charset="0"/>
              </a:rPr>
              <a:t> collection or compilation including their materials is available for sale or distribution. </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 Each entrant confirms to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that they have the legal right to enter the campaign into THE INDIE AWARDS on the terms of these entry rules, subject to any Restrictions.</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Each entrant accepts full responsibility for the quality of entries and discharges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from any responsibility in respect of third parties.</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4"/>
            </a:pPr>
            <a:r>
              <a:rPr lang="en-US" sz="600" dirty="0">
                <a:solidFill>
                  <a:schemeClr val="bg2">
                    <a:lumMod val="50000"/>
                  </a:schemeClr>
                </a:solidFill>
                <a:ea typeface="YWFT Ultramagnetic Light" charset="0"/>
                <a:cs typeface="YWFT Ultramagnetic Light" charset="0"/>
              </a:rPr>
              <a:t>THE INDIE AWARDS trophies are the intellectual property, copyright, design rights and trademark rights, of thenetworkone Online Limited. thenetworkone Online Limited have the exclusive right to and not limited to, reproduce, manufacture, copy, and sell the trophies in any size or medium, and to distribute or exploit the design of the trophies or reproductions of same by gift, sale, re-sale or license. No reproduction, replica or other copy of the trophies may be made or used by any manufacturer, advertiser, </a:t>
            </a:r>
            <a:r>
              <a:rPr lang="en-US" sz="600" dirty="0" err="1">
                <a:solidFill>
                  <a:schemeClr val="bg2">
                    <a:lumMod val="50000"/>
                  </a:schemeClr>
                </a:solidFill>
                <a:ea typeface="YWFT Ultramagnetic Light" charset="0"/>
                <a:cs typeface="YWFT Ultramagnetic Light" charset="0"/>
              </a:rPr>
              <a:t>organisation</a:t>
            </a:r>
            <a:r>
              <a:rPr lang="en-US" sz="600" dirty="0">
                <a:solidFill>
                  <a:schemeClr val="bg2">
                    <a:lumMod val="50000"/>
                  </a:schemeClr>
                </a:solidFill>
                <a:ea typeface="YWFT Ultramagnetic Light" charset="0"/>
                <a:cs typeface="YWFT Ultramagnetic Light" charset="0"/>
              </a:rPr>
              <a:t> or individual except in accordance with these terms unless you have the prior express written consent or license from thenetworkone Online Limited.</a:t>
            </a:r>
          </a:p>
          <a:p>
            <a:pPr marL="228600" indent="-228600">
              <a:lnSpc>
                <a:spcPct val="120000"/>
              </a:lnSpc>
              <a:buFont typeface="+mj-lt"/>
              <a:buAutoNum type="arabicPeriod" startAt="34"/>
            </a:pPr>
            <a:endParaRPr lang="en-US" sz="600" dirty="0">
              <a:solidFill>
                <a:schemeClr val="bg2">
                  <a:lumMod val="50000"/>
                </a:schemeClr>
              </a:solidFill>
              <a:ea typeface="YWFT Ultramagnetic Light" charset="0"/>
              <a:cs typeface="YWFT Ultramagnetic Light" charset="0"/>
            </a:endParaRPr>
          </a:p>
        </p:txBody>
      </p:sp>
      <p:sp>
        <p:nvSpPr>
          <p:cNvPr id="6" name="TextBox 5">
            <a:extLst>
              <a:ext uri="{FF2B5EF4-FFF2-40B4-BE49-F238E27FC236}">
                <a16:creationId xmlns:a16="http://schemas.microsoft.com/office/drawing/2014/main" id="{2CD86CAA-71E3-8284-3AA6-7C613F2AF609}"/>
              </a:ext>
            </a:extLst>
          </p:cNvPr>
          <p:cNvSpPr txBox="1"/>
          <p:nvPr/>
        </p:nvSpPr>
        <p:spPr>
          <a:xfrm>
            <a:off x="6475990" y="567022"/>
            <a:ext cx="2513971" cy="3630546"/>
          </a:xfrm>
          <a:prstGeom prst="rect">
            <a:avLst/>
          </a:prstGeom>
          <a:noFill/>
        </p:spPr>
        <p:txBody>
          <a:bodyPr wrap="square" lIns="91440" tIns="45720" rIns="91440" bIns="45720" rtlCol="0" anchor="t">
            <a:spAutoFit/>
          </a:bodyPr>
          <a:lstStyle/>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 These Entry Rules shall be governed by and construed according to English law and the parties submit to the exclusive jurisdiction of the English courts. </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reserve the right to request a full media schedule from each entrant agency to verify authenticity of the entry in the event that entry is shortlisted or a winner. </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AutoNum type="arabicPeriod"/>
            </a:pPr>
            <a:r>
              <a:rPr lang="en-US" sz="600" dirty="0">
                <a:solidFill>
                  <a:schemeClr val="bg2">
                    <a:lumMod val="50000"/>
                  </a:schemeClr>
                </a:solidFill>
                <a:ea typeface="YWFT Ultramagnetic Light" charset="0"/>
                <a:cs typeface="YWFT Ultramagnetic Light" charset="0"/>
              </a:rPr>
              <a:t>The fee for each entry will be £250 GBP subject to changes for early  or late bird entries or promotions solely run by thenetworkone to </a:t>
            </a:r>
            <a:r>
              <a:rPr lang="en-US" sz="600" dirty="0" err="1">
                <a:solidFill>
                  <a:schemeClr val="bg2">
                    <a:lumMod val="50000"/>
                  </a:schemeClr>
                </a:solidFill>
                <a:ea typeface="YWFT Ultramagnetic Light" charset="0"/>
                <a:cs typeface="YWFT Ultramagnetic Light" charset="0"/>
              </a:rPr>
              <a:t>incentivise</a:t>
            </a:r>
            <a:r>
              <a:rPr lang="en-US" sz="600" dirty="0">
                <a:solidFill>
                  <a:schemeClr val="bg2">
                    <a:lumMod val="50000"/>
                  </a:schemeClr>
                </a:solidFill>
                <a:ea typeface="YWFT Ultramagnetic Light" charset="0"/>
                <a:cs typeface="YWFT Ultramagnetic Light" charset="0"/>
              </a:rPr>
              <a:t> entries. Late entries may be accepted (prior to the commencement of any judging) for an additional fee, at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sole discretion. For entries submitted before 5</a:t>
            </a:r>
            <a:r>
              <a:rPr lang="en-US" sz="600" baseline="30000" dirty="0">
                <a:solidFill>
                  <a:schemeClr val="bg2">
                    <a:lumMod val="50000"/>
                  </a:schemeClr>
                </a:solidFill>
                <a:ea typeface="YWFT Ultramagnetic Light" charset="0"/>
                <a:cs typeface="YWFT Ultramagnetic Light" charset="0"/>
              </a:rPr>
              <a:t>th</a:t>
            </a:r>
            <a:r>
              <a:rPr lang="en-US" sz="600" dirty="0">
                <a:solidFill>
                  <a:schemeClr val="bg2">
                    <a:lumMod val="50000"/>
                  </a:schemeClr>
                </a:solidFill>
                <a:ea typeface="YWFT Ultramagnetic Light" charset="0"/>
                <a:cs typeface="YWFT Ultramagnetic Light" charset="0"/>
              </a:rPr>
              <a:t> </a:t>
            </a:r>
            <a:r>
              <a:rPr lang="en-US" sz="600" dirty="0" err="1">
                <a:solidFill>
                  <a:schemeClr val="bg2">
                    <a:lumMod val="50000"/>
                  </a:schemeClr>
                </a:solidFill>
                <a:ea typeface="YWFT Ultramagnetic Light" charset="0"/>
                <a:cs typeface="YWFT Ultramagnetic Light" charset="0"/>
              </a:rPr>
              <a:t>Janaury</a:t>
            </a:r>
            <a:r>
              <a:rPr lang="en-US" sz="600" dirty="0">
                <a:solidFill>
                  <a:schemeClr val="bg2">
                    <a:lumMod val="50000"/>
                  </a:schemeClr>
                </a:solidFill>
                <a:ea typeface="YWFT Ultramagnetic Light" charset="0"/>
                <a:cs typeface="YWFT Ultramagnetic Light" charset="0"/>
              </a:rPr>
              <a:t> 2026, full thenetworkone Members are entitled to 1 free entry, and thereafter one free entry for every two additional paid submissions made (</a:t>
            </a:r>
            <a:r>
              <a:rPr lang="en-US" sz="600" dirty="0" err="1">
                <a:solidFill>
                  <a:schemeClr val="bg2">
                    <a:lumMod val="50000"/>
                  </a:schemeClr>
                </a:solidFill>
                <a:ea typeface="YWFT Ultramagnetic Light" charset="0"/>
                <a:cs typeface="YWFT Ultramagnetic Light" charset="0"/>
              </a:rPr>
              <a:t>ie</a:t>
            </a:r>
            <a:r>
              <a:rPr lang="en-US" sz="600" dirty="0">
                <a:solidFill>
                  <a:schemeClr val="bg2">
                    <a:lumMod val="50000"/>
                  </a:schemeClr>
                </a:solidFill>
                <a:ea typeface="YWFT Ultramagnetic Light" charset="0"/>
                <a:cs typeface="YWFT Ultramagnetic Light" charset="0"/>
              </a:rPr>
              <a:t> 3 for2). Accredited Members will receive just the 3 for 2 offer.</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In the case a submission is made by an agency employing a judge on that category panel, the judge shall be obliged to declare a vested interest and to decline from judging or commenting on his/her own agency’s work.</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Where AI has been used to formulate or edit any submission copy for the INDIE AWARDS – this needs to be clearly stated at the start of the submission.</a:t>
            </a:r>
          </a:p>
          <a:p>
            <a:pPr marL="228600" indent="-228600">
              <a:lnSpc>
                <a:spcPct val="120000"/>
              </a:lnSpc>
              <a:buFont typeface="+mj-lt"/>
              <a:buAutoNum type="arabicPeriod" startAt="39"/>
            </a:pPr>
            <a:endParaRPr lang="en-US" sz="600" dirty="0">
              <a:solidFill>
                <a:schemeClr val="bg2">
                  <a:lumMod val="50000"/>
                </a:schemeClr>
              </a:solidFill>
              <a:ea typeface="YWFT Ultramagnetic Light" charset="0"/>
              <a:cs typeface="YWFT Ultramagnetic Light" charset="0"/>
            </a:endParaRPr>
          </a:p>
          <a:p>
            <a:pPr marL="228600" indent="-228600">
              <a:lnSpc>
                <a:spcPct val="120000"/>
              </a:lnSpc>
              <a:buFont typeface="+mj-lt"/>
              <a:buAutoNum type="arabicPeriod" startAt="39"/>
            </a:pPr>
            <a:r>
              <a:rPr lang="en-US" sz="600" dirty="0">
                <a:solidFill>
                  <a:schemeClr val="bg2">
                    <a:lumMod val="50000"/>
                  </a:schemeClr>
                </a:solidFill>
                <a:ea typeface="YWFT Ultramagnetic Light" charset="0"/>
                <a:cs typeface="YWFT Ultramagnetic Light" charset="0"/>
              </a:rPr>
              <a:t>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are under no obligation to award the stated prizes if the quality of entries submitted, does in the pinion of the judge, not warrant an award and the </a:t>
            </a:r>
            <a:r>
              <a:rPr lang="en-US" sz="600" dirty="0" err="1">
                <a:solidFill>
                  <a:schemeClr val="bg2">
                    <a:lumMod val="50000"/>
                  </a:schemeClr>
                </a:solidFill>
                <a:ea typeface="YWFT Ultramagnetic Light" charset="0"/>
                <a:cs typeface="YWFT Ultramagnetic Light" charset="0"/>
              </a:rPr>
              <a:t>organisers</a:t>
            </a:r>
            <a:r>
              <a:rPr lang="en-US" sz="600" dirty="0">
                <a:solidFill>
                  <a:schemeClr val="bg2">
                    <a:lumMod val="50000"/>
                  </a:schemeClr>
                </a:solidFill>
                <a:ea typeface="YWFT Ultramagnetic Light" charset="0"/>
                <a:cs typeface="YWFT Ultramagnetic Light" charset="0"/>
              </a:rPr>
              <a:t> may combine award categories and/or prizes or trophies in the event of insufficient entries to those categories.</a:t>
            </a:r>
            <a:endParaRPr lang="en-US" sz="600" b="1" dirty="0">
              <a:solidFill>
                <a:schemeClr val="bg2">
                  <a:lumMod val="50000"/>
                </a:schemeClr>
              </a:solidFill>
              <a:latin typeface="+mj-lt"/>
              <a:ea typeface="Times New Roman" charset="0"/>
              <a:cs typeface="Times New Roman" charset="0"/>
            </a:endParaRPr>
          </a:p>
        </p:txBody>
      </p:sp>
    </p:spTree>
    <p:extLst>
      <p:ext uri="{BB962C8B-B14F-4D97-AF65-F5344CB8AC3E}">
        <p14:creationId xmlns:p14="http://schemas.microsoft.com/office/powerpoint/2010/main" val="1637572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7477" y="0"/>
            <a:ext cx="8626522" cy="798290"/>
          </a:xfrm>
        </p:spPr>
        <p:txBody>
          <a:bodyPr>
            <a:normAutofit/>
          </a:bodyPr>
          <a:lstStyle/>
          <a:p>
            <a:pPr algn="ctr"/>
            <a:r>
              <a:rPr lang="en-US" sz="4000" dirty="0">
                <a:solidFill>
                  <a:srgbClr val="FA9349"/>
                </a:solidFill>
                <a:latin typeface="YWFT Ultramagnetic" charset="0"/>
              </a:rPr>
              <a:t>JUDGING GUIDELINES</a:t>
            </a:r>
          </a:p>
        </p:txBody>
      </p:sp>
      <p:sp>
        <p:nvSpPr>
          <p:cNvPr id="11" name="TextBox 10"/>
          <p:cNvSpPr txBox="1"/>
          <p:nvPr/>
        </p:nvSpPr>
        <p:spPr>
          <a:xfrm>
            <a:off x="1247586" y="956221"/>
            <a:ext cx="3863123" cy="2923877"/>
          </a:xfrm>
          <a:prstGeom prst="rect">
            <a:avLst/>
          </a:prstGeom>
          <a:noFill/>
        </p:spPr>
        <p:txBody>
          <a:bodyPr wrap="square" lIns="91440" tIns="45720" rIns="91440" bIns="45720" rtlCol="0" anchor="t">
            <a:spAutoFit/>
          </a:bodyPr>
          <a:lstStyle/>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The first round of judging will be conducted online</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Each entry will be judged by at least three judges according to clear criteria outlined previously per category. No judge will judge their own agency’s work or work where they have a personal involvement.</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If there are more judges needed, they will be named. In this case, each judge’s score will be weighted (to account for some judges being more generous than others) </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Unusual scores will be flagged and will be re-assessed by new judges</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a:ea typeface="YWFT Ultramagnetic Light" charset="0"/>
                <a:cs typeface="YWFT Ultramagnetic Light" charset="0"/>
              </a:rPr>
              <a:t>The five entries in each category with the highest average scores will be shortlisted. Shortlisted agencies will be announced 5</a:t>
            </a:r>
            <a:r>
              <a:rPr lang="en-US" sz="800" baseline="30000" dirty="0">
                <a:solidFill>
                  <a:srgbClr val="FF6600"/>
                </a:solidFill>
                <a:latin typeface="YWFT Ultramagnetic Light"/>
                <a:ea typeface="YWFT Ultramagnetic Light" charset="0"/>
                <a:cs typeface="YWFT Ultramagnetic Light" charset="0"/>
              </a:rPr>
              <a:t>th</a:t>
            </a:r>
            <a:r>
              <a:rPr lang="en-US" sz="800" dirty="0">
                <a:solidFill>
                  <a:srgbClr val="FF6600"/>
                </a:solidFill>
                <a:latin typeface="YWFT Ultramagnetic Light"/>
                <a:ea typeface="YWFT Ultramagnetic Light" charset="0"/>
                <a:cs typeface="YWFT Ultramagnetic Light" charset="0"/>
              </a:rPr>
              <a:t> January 2026.</a:t>
            </a:r>
            <a:br>
              <a:rPr lang="en-US" sz="800" dirty="0">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After the shortlisting, judges from each category will convene (in person or by conference call) to deliberate and identify the top winners per category</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charset="0"/>
                <a:ea typeface="YWFT Ultramagnetic Light" charset="0"/>
                <a:cs typeface="YWFT Ultramagnetic Light" charset="0"/>
              </a:rPr>
              <a:t>Once eight winners have been selected, judges across all categories will convene to determine one winner of “Best-In-Show” and “Best in World”</a:t>
            </a:r>
            <a:br>
              <a:rPr lang="en-US" sz="800" dirty="0">
                <a:solidFill>
                  <a:srgbClr val="FF6600"/>
                </a:solidFill>
                <a:latin typeface="YWFT Ultramagnetic Light" charset="0"/>
                <a:ea typeface="YWFT Ultramagnetic Light" charset="0"/>
                <a:cs typeface="YWFT Ultramagnetic Light" charset="0"/>
              </a:rPr>
            </a:br>
            <a:endParaRPr lang="en-US" sz="800" dirty="0">
              <a:solidFill>
                <a:srgbClr val="FF6600"/>
              </a:solidFill>
              <a:latin typeface="YWFT Ultramagnetic Light" charset="0"/>
              <a:ea typeface="YWFT Ultramagnetic Light" charset="0"/>
              <a:cs typeface="YWFT Ultramagnetic Light" charset="0"/>
            </a:endParaRPr>
          </a:p>
          <a:p>
            <a:pPr marL="285750" indent="-285750">
              <a:buFont typeface="Arial" charset="0"/>
              <a:buChar char="•"/>
            </a:pPr>
            <a:r>
              <a:rPr lang="en-US" sz="800" dirty="0">
                <a:solidFill>
                  <a:srgbClr val="FF6600"/>
                </a:solidFill>
                <a:latin typeface="YWFT Ultramagnetic Light"/>
                <a:ea typeface="YWFT Ultramagnetic Light" charset="0"/>
                <a:cs typeface="YWFT Ultramagnetic Light" charset="0"/>
              </a:rPr>
              <a:t>All top prize winners including “Best-in-Show” will be announced at THE INDIE AWARDS Presentation Party in </a:t>
            </a:r>
            <a:r>
              <a:rPr lang="en-US" sz="800" b="1" dirty="0">
                <a:solidFill>
                  <a:srgbClr val="FF6600"/>
                </a:solidFill>
                <a:latin typeface="YWFT Ultramagnetic Light"/>
                <a:ea typeface="YWFT Ultramagnetic Light" charset="0"/>
                <a:cs typeface="YWFT Ultramagnetic Light" charset="0"/>
              </a:rPr>
              <a:t>January 2026 </a:t>
            </a:r>
            <a:r>
              <a:rPr lang="en-US" sz="800" dirty="0">
                <a:solidFill>
                  <a:srgbClr val="FF6600"/>
                </a:solidFill>
                <a:latin typeface="YWFT Ultramagnetic Light"/>
                <a:ea typeface="YWFT Ultramagnetic Light" charset="0"/>
                <a:cs typeface="YWFT Ultramagnetic Light" charset="0"/>
              </a:rPr>
              <a:t>in central London</a:t>
            </a:r>
          </a:p>
        </p:txBody>
      </p:sp>
      <p:sp>
        <p:nvSpPr>
          <p:cNvPr id="15" name="TextBox 14"/>
          <p:cNvSpPr txBox="1"/>
          <p:nvPr/>
        </p:nvSpPr>
        <p:spPr>
          <a:xfrm>
            <a:off x="5854290" y="878541"/>
            <a:ext cx="3051210" cy="4031873"/>
          </a:xfrm>
          <a:prstGeom prst="rect">
            <a:avLst/>
          </a:prstGeom>
          <a:noFill/>
        </p:spPr>
        <p:txBody>
          <a:bodyPr wrap="square" rtlCol="0">
            <a:spAutoFit/>
          </a:bodyPr>
          <a:lstStyle/>
          <a:p>
            <a:pPr marR="0" lvl="0" defTabSz="914400" eaLnBrk="1" fontAlgn="auto" latinLnBrk="0" hangingPunct="1">
              <a:lnSpc>
                <a:spcPct val="100000"/>
              </a:lnSpc>
              <a:spcBef>
                <a:spcPts val="0"/>
              </a:spcBef>
              <a:spcAft>
                <a:spcPts val="0"/>
              </a:spcAft>
              <a:buClrTx/>
              <a:buSzTx/>
              <a:tabLst/>
              <a:defRPr/>
            </a:pPr>
            <a:r>
              <a:rPr lang="en-US" sz="800" dirty="0">
                <a:solidFill>
                  <a:srgbClr val="FF6600"/>
                </a:solidFill>
                <a:latin typeface="YWFT Ultramagnetic Light" charset="0"/>
                <a:ea typeface="YWFT Ultramagnetic Light" charset="0"/>
                <a:cs typeface="YWFT Ultramagnetic Light" charset="0"/>
              </a:rPr>
              <a:t>The judges are the very best leaders and creative talent from the top independent agencies , friends and stakeholders. In 2025 these included:</a:t>
            </a:r>
          </a:p>
          <a:p>
            <a:pPr marR="0" lvl="0" defTabSz="914400" eaLnBrk="1" fontAlgn="auto" latinLnBrk="0" hangingPunct="1">
              <a:lnSpc>
                <a:spcPct val="100000"/>
              </a:lnSpc>
              <a:spcBef>
                <a:spcPts val="0"/>
              </a:spcBef>
              <a:spcAft>
                <a:spcPts val="0"/>
              </a:spcAft>
              <a:buClrTx/>
              <a:buSzTx/>
              <a:tabLst/>
              <a:defRPr/>
            </a:pPr>
            <a:endParaRPr lang="en-US" sz="800" dirty="0">
              <a:solidFill>
                <a:srgbClr val="FF6600"/>
              </a:solidFill>
              <a:latin typeface="YWFT Ultramagnetic Light" charset="0"/>
              <a:ea typeface="YWFT Ultramagnetic Light" charset="0"/>
              <a:cs typeface="YWFT Ultramagnetic Light" charset="0"/>
            </a:endParaRP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Talented, India</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Zulu Alpha Kilo, Canada</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Special, New Zealand</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We are Sunday, UK</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Walnut, UAE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JIN, France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Ivalo, Finland</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Origin8, Ghana </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Action PR Global, Greece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Neon2020, Italy </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Ultra Super New, Japan</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err="1">
                <a:solidFill>
                  <a:srgbClr val="FF6600"/>
                </a:solidFill>
                <a:latin typeface="YWFT Ultramagnetic Light" charset="0"/>
                <a:ea typeface="YWFT Ultramagnetic Light" charset="0"/>
                <a:cs typeface="YWFT Ultramagnetic Light" charset="0"/>
              </a:rPr>
              <a:t>Brightmind</a:t>
            </a:r>
            <a:r>
              <a:rPr lang="en-US" sz="800" dirty="0">
                <a:solidFill>
                  <a:srgbClr val="FF6600"/>
                </a:solidFill>
                <a:latin typeface="YWFT Ultramagnetic Light" charset="0"/>
                <a:ea typeface="YWFT Ultramagnetic Light" charset="0"/>
                <a:cs typeface="YWFT Ultramagnetic Light" charset="0"/>
              </a:rPr>
              <a:t>, Sweden</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err="1">
                <a:solidFill>
                  <a:srgbClr val="FF6600"/>
                </a:solidFill>
                <a:latin typeface="YWFT Ultramagnetic Light" charset="0"/>
                <a:ea typeface="YWFT Ultramagnetic Light" charset="0"/>
                <a:cs typeface="YWFT Ultramagnetic Light" charset="0"/>
              </a:rPr>
              <a:t>Crossmedia</a:t>
            </a:r>
            <a:r>
              <a:rPr lang="en-US" sz="800" dirty="0">
                <a:solidFill>
                  <a:srgbClr val="FF6600"/>
                </a:solidFill>
                <a:latin typeface="YWFT Ultramagnetic Light" charset="0"/>
                <a:ea typeface="YWFT Ultramagnetic Light" charset="0"/>
                <a:cs typeface="YWFT Ultramagnetic Light" charset="0"/>
              </a:rPr>
              <a:t>, Germany</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WE Communications, Singapore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Promise, South Africa</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err="1">
                <a:solidFill>
                  <a:srgbClr val="FF6600"/>
                </a:solidFill>
                <a:latin typeface="YWFT Ultramagnetic Light" charset="0"/>
                <a:ea typeface="YWFT Ultramagnetic Light" charset="0"/>
                <a:cs typeface="YWFT Ultramagnetic Light" charset="0"/>
              </a:rPr>
              <a:t>Komunikacijski</a:t>
            </a:r>
            <a:r>
              <a:rPr lang="en-US" sz="800" dirty="0">
                <a:solidFill>
                  <a:srgbClr val="FF6600"/>
                </a:solidFill>
                <a:latin typeface="YWFT Ultramagnetic Light" charset="0"/>
                <a:ea typeface="YWFT Ultramagnetic Light" charset="0"/>
                <a:cs typeface="YWFT Ultramagnetic Light" charset="0"/>
              </a:rPr>
              <a:t> </a:t>
            </a:r>
            <a:r>
              <a:rPr lang="en-US" sz="800" dirty="0" err="1">
                <a:solidFill>
                  <a:srgbClr val="FF6600"/>
                </a:solidFill>
                <a:latin typeface="YWFT Ultramagnetic Light" charset="0"/>
                <a:ea typeface="YWFT Ultramagnetic Light" charset="0"/>
                <a:cs typeface="YWFT Ultramagnetic Light" charset="0"/>
              </a:rPr>
              <a:t>Laboratorij</a:t>
            </a:r>
            <a:r>
              <a:rPr lang="en-US" sz="800" dirty="0">
                <a:solidFill>
                  <a:srgbClr val="FF6600"/>
                </a:solidFill>
                <a:latin typeface="YWFT Ultramagnetic Light" charset="0"/>
                <a:ea typeface="YWFT Ultramagnetic Light" charset="0"/>
                <a:cs typeface="YWFT Ultramagnetic Light" charset="0"/>
              </a:rPr>
              <a:t>, Croatia</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Par3, Morrocco</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United Media Services, Oman</a:t>
            </a:r>
          </a:p>
          <a:p>
            <a:pPr marL="171450" indent="-171450" defTabSz="914400">
              <a:buFontTx/>
              <a:buChar char="-"/>
              <a:defRPr/>
            </a:pPr>
            <a:r>
              <a:rPr lang="en-US" sz="800" dirty="0" err="1">
                <a:solidFill>
                  <a:srgbClr val="FF6600"/>
                </a:solidFill>
                <a:latin typeface="YWFT Ultramagnetic Light" charset="0"/>
                <a:ea typeface="YWFT Ultramagnetic Light" charset="0"/>
                <a:cs typeface="YWFT Ultramagnetic Light" charset="0"/>
              </a:rPr>
              <a:t>Thinkerbell</a:t>
            </a:r>
            <a:r>
              <a:rPr lang="en-US" sz="800" dirty="0">
                <a:solidFill>
                  <a:srgbClr val="FF6600"/>
                </a:solidFill>
                <a:latin typeface="YWFT Ultramagnetic Light" charset="0"/>
                <a:ea typeface="YWFT Ultramagnetic Light" charset="0"/>
                <a:cs typeface="YWFT Ultramagnetic Light" charset="0"/>
              </a:rPr>
              <a:t>, Australia</a:t>
            </a:r>
          </a:p>
          <a:p>
            <a:pPr marL="171450" indent="-171450" defTabSz="914400">
              <a:buFontTx/>
              <a:buChar char="-"/>
              <a:defRPr/>
            </a:pPr>
            <a:r>
              <a:rPr lang="en-US" sz="800" dirty="0" err="1">
                <a:solidFill>
                  <a:srgbClr val="FF6600"/>
                </a:solidFill>
                <a:latin typeface="YWFT Ultramagnetic Light" charset="0"/>
                <a:ea typeface="YWFT Ultramagnetic Light" charset="0"/>
                <a:cs typeface="YWFT Ultramagnetic Light" charset="0"/>
              </a:rPr>
              <a:t>Serviceplan</a:t>
            </a:r>
            <a:r>
              <a:rPr lang="en-US" sz="800" dirty="0">
                <a:solidFill>
                  <a:srgbClr val="FF6600"/>
                </a:solidFill>
                <a:latin typeface="YWFT Ultramagnetic Light" charset="0"/>
                <a:ea typeface="YWFT Ultramagnetic Light" charset="0"/>
                <a:cs typeface="YWFT Ultramagnetic Light" charset="0"/>
              </a:rPr>
              <a:t> </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Little Black Book</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The Financial Times</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Google</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TikTok</a:t>
            </a:r>
          </a:p>
          <a:p>
            <a:pPr marL="171450" marR="0" lvl="0" indent="-171450" defTabSz="914400" eaLnBrk="1" fontAlgn="auto" latinLnBrk="0" hangingPunct="1">
              <a:lnSpc>
                <a:spcPct val="100000"/>
              </a:lnSpc>
              <a:spcBef>
                <a:spcPts val="0"/>
              </a:spcBef>
              <a:spcAft>
                <a:spcPts val="0"/>
              </a:spcAft>
              <a:buClrTx/>
              <a:buSzTx/>
              <a:buFontTx/>
              <a:buChar char="-"/>
              <a:tabLst/>
              <a:defRPr/>
            </a:pPr>
            <a:r>
              <a:rPr lang="en-US" sz="800" dirty="0">
                <a:solidFill>
                  <a:srgbClr val="FF6600"/>
                </a:solidFill>
                <a:latin typeface="YWFT Ultramagnetic Light" charset="0"/>
                <a:ea typeface="YWFT Ultramagnetic Light" charset="0"/>
                <a:cs typeface="YWFT Ultramagnetic Light" charset="0"/>
              </a:rPr>
              <a:t>Propel, The </a:t>
            </a:r>
            <a:r>
              <a:rPr lang="en-US" sz="800" dirty="0" err="1">
                <a:solidFill>
                  <a:srgbClr val="FF6600"/>
                </a:solidFill>
                <a:latin typeface="YWFT Ultramagnetic Light" charset="0"/>
                <a:ea typeface="YWFT Ultramagnetic Light" charset="0"/>
                <a:cs typeface="YWFT Ultramagnetic Light" charset="0"/>
              </a:rPr>
              <a:t>Phillipines</a:t>
            </a:r>
            <a:endParaRPr lang="en-US" sz="800" dirty="0">
              <a:solidFill>
                <a:srgbClr val="FF6600"/>
              </a:solidFill>
              <a:latin typeface="YWFT Ultramagnetic Light" charset="0"/>
              <a:ea typeface="YWFT Ultramagnetic Light" charset="0"/>
              <a:cs typeface="YWFT Ultramagnetic Light" charset="0"/>
            </a:endParaRPr>
          </a:p>
          <a:p>
            <a:pPr marR="0" lvl="0" defTabSz="914400" eaLnBrk="1" fontAlgn="auto" latinLnBrk="0" hangingPunct="1">
              <a:lnSpc>
                <a:spcPct val="100000"/>
              </a:lnSpc>
              <a:spcBef>
                <a:spcPts val="0"/>
              </a:spcBef>
              <a:spcAft>
                <a:spcPts val="0"/>
              </a:spcAft>
              <a:buClrTx/>
              <a:buSzTx/>
              <a:tabLst/>
              <a:defRPr/>
            </a:pPr>
            <a:endParaRPr lang="en-US" sz="800" dirty="0">
              <a:solidFill>
                <a:srgbClr val="FF6600"/>
              </a:solidFill>
              <a:latin typeface="YWFT Ultramagnetic Light" charset="0"/>
              <a:ea typeface="YWFT Ultramagnetic Light" charset="0"/>
              <a:cs typeface="YWFT Ultramagnetic Light" charset="0"/>
            </a:endParaRPr>
          </a:p>
          <a:p>
            <a:pPr marR="0" lvl="0" defTabSz="914400" eaLnBrk="1" fontAlgn="auto" latinLnBrk="0" hangingPunct="1">
              <a:lnSpc>
                <a:spcPct val="100000"/>
              </a:lnSpc>
              <a:spcBef>
                <a:spcPts val="0"/>
              </a:spcBef>
              <a:spcAft>
                <a:spcPts val="0"/>
              </a:spcAft>
              <a:buClrTx/>
              <a:buSzTx/>
              <a:tabLst/>
              <a:defRPr/>
            </a:pPr>
            <a:r>
              <a:rPr lang="en-US" sz="800" dirty="0">
                <a:solidFill>
                  <a:srgbClr val="FF6600"/>
                </a:solidFill>
                <a:latin typeface="YWFT Ultramagnetic Light" charset="0"/>
                <a:ea typeface="YWFT Ultramagnetic Light" charset="0"/>
                <a:cs typeface="YWFT Ultramagnetic Light" charset="0"/>
              </a:rPr>
              <a:t>Judges will be announced on the Indie Awards website soon.</a:t>
            </a:r>
          </a:p>
        </p:txBody>
      </p:sp>
      <p:sp>
        <p:nvSpPr>
          <p:cNvPr id="16" name="Rectangle 15"/>
          <p:cNvSpPr/>
          <p:nvPr/>
        </p:nvSpPr>
        <p:spPr>
          <a:xfrm>
            <a:off x="1242044" y="878541"/>
            <a:ext cx="3869361" cy="4024800"/>
          </a:xfrm>
          <a:prstGeom prst="rect">
            <a:avLst/>
          </a:prstGeom>
          <a:noFill/>
          <a:ln>
            <a:solidFill>
              <a:srgbClr val="FA93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9349"/>
              </a:solidFill>
            </a:endParaRPr>
          </a:p>
        </p:txBody>
      </p:sp>
      <p:sp>
        <p:nvSpPr>
          <p:cNvPr id="18" name="Rectangle 17"/>
          <p:cNvSpPr/>
          <p:nvPr/>
        </p:nvSpPr>
        <p:spPr>
          <a:xfrm>
            <a:off x="5795506" y="878542"/>
            <a:ext cx="3109994" cy="4021262"/>
          </a:xfrm>
          <a:prstGeom prst="rect">
            <a:avLst/>
          </a:prstGeom>
          <a:noFill/>
          <a:ln>
            <a:solidFill>
              <a:srgbClr val="FA93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A9349"/>
              </a:solidFill>
            </a:endParaRPr>
          </a:p>
        </p:txBody>
      </p:sp>
      <p:sp>
        <p:nvSpPr>
          <p:cNvPr id="20" name="Rectangle 19"/>
          <p:cNvSpPr/>
          <p:nvPr/>
        </p:nvSpPr>
        <p:spPr>
          <a:xfrm rot="16200000">
            <a:off x="5132065" y="1174776"/>
            <a:ext cx="1006109" cy="400110"/>
          </a:xfrm>
          <a:prstGeom prst="rect">
            <a:avLst/>
          </a:prstGeom>
        </p:spPr>
        <p:txBody>
          <a:bodyPr wrap="none">
            <a:spAutoFit/>
          </a:bodyPr>
          <a:lstStyle/>
          <a:p>
            <a:pPr algn="r"/>
            <a:r>
              <a:rPr lang="en-US" sz="2000" b="1" dirty="0">
                <a:solidFill>
                  <a:srgbClr val="FA9349"/>
                </a:solidFill>
                <a:latin typeface="YWFT Ultramagnetic" charset="0"/>
              </a:rPr>
              <a:t>JUDGES</a:t>
            </a:r>
            <a:endParaRPr lang="en-US" sz="2800" dirty="0">
              <a:solidFill>
                <a:srgbClr val="FA9349"/>
              </a:solidFill>
            </a:endParaRPr>
          </a:p>
        </p:txBody>
      </p:sp>
      <p:sp>
        <p:nvSpPr>
          <p:cNvPr id="21" name="Rectangle 20"/>
          <p:cNvSpPr/>
          <p:nvPr/>
        </p:nvSpPr>
        <p:spPr>
          <a:xfrm rot="16200000">
            <a:off x="485693" y="1265346"/>
            <a:ext cx="1173719" cy="400110"/>
          </a:xfrm>
          <a:prstGeom prst="rect">
            <a:avLst/>
          </a:prstGeom>
        </p:spPr>
        <p:txBody>
          <a:bodyPr wrap="none">
            <a:spAutoFit/>
          </a:bodyPr>
          <a:lstStyle/>
          <a:p>
            <a:pPr algn="r"/>
            <a:r>
              <a:rPr lang="en-US" sz="2000" b="1">
                <a:solidFill>
                  <a:srgbClr val="FA9349"/>
                </a:solidFill>
                <a:latin typeface="YWFT Ultramagnetic" charset="0"/>
              </a:rPr>
              <a:t>PROCESS</a:t>
            </a:r>
            <a:endParaRPr lang="en-US" sz="2800">
              <a:solidFill>
                <a:srgbClr val="FA9349"/>
              </a:solidFill>
            </a:endParaRPr>
          </a:p>
        </p:txBody>
      </p:sp>
      <p:sp>
        <p:nvSpPr>
          <p:cNvPr id="5" name="Rectangle 4">
            <a:extLst>
              <a:ext uri="{FF2B5EF4-FFF2-40B4-BE49-F238E27FC236}">
                <a16:creationId xmlns:a16="http://schemas.microsoft.com/office/drawing/2014/main" id="{A2F8C78D-BB26-A5C6-45EF-A88BADEF5199}"/>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4370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7477" y="-13290"/>
            <a:ext cx="8626523" cy="942413"/>
          </a:xfrm>
        </p:spPr>
        <p:txBody>
          <a:bodyPr>
            <a:normAutofit/>
          </a:bodyPr>
          <a:lstStyle/>
          <a:p>
            <a:pPr algn="ctr"/>
            <a:r>
              <a:rPr lang="en-US" sz="4000" dirty="0">
                <a:solidFill>
                  <a:srgbClr val="8FBBA6"/>
                </a:solidFill>
                <a:latin typeface="YWFT Ultramagnetic" charset="0"/>
                <a:ea typeface="YWFT Ultramagnetic" charset="0"/>
                <a:cs typeface="YWFT Ultramagnetic" charset="0"/>
              </a:rPr>
              <a:t>GENERAL ENTRY REQUIREMENTS</a:t>
            </a:r>
          </a:p>
        </p:txBody>
      </p:sp>
      <p:sp>
        <p:nvSpPr>
          <p:cNvPr id="5" name="Content Placeholder 4"/>
          <p:cNvSpPr>
            <a:spLocks noGrp="1"/>
          </p:cNvSpPr>
          <p:nvPr>
            <p:ph sz="half" idx="1"/>
          </p:nvPr>
        </p:nvSpPr>
        <p:spPr>
          <a:xfrm>
            <a:off x="1402735" y="987261"/>
            <a:ext cx="3414876" cy="3907628"/>
          </a:xfrm>
        </p:spPr>
        <p:txBody>
          <a:bodyPr>
            <a:noAutofit/>
          </a:bodyPr>
          <a:lstStyle/>
          <a:p>
            <a:r>
              <a:rPr lang="en-US" sz="800" dirty="0">
                <a:solidFill>
                  <a:srgbClr val="8FBBA6"/>
                </a:solidFill>
                <a:latin typeface="YWFT Ultramagnetic Light" charset="0"/>
                <a:ea typeface="YWFT Ultramagnetic Light" charset="0"/>
                <a:cs typeface="YWFT Ultramagnetic Light" charset="0"/>
              </a:rPr>
              <a:t>All work must have been released to public for the first time between </a:t>
            </a:r>
            <a:r>
              <a:rPr lang="en-US" sz="800" dirty="0">
                <a:solidFill>
                  <a:srgbClr val="8FBBA6"/>
                </a:solidFill>
                <a:latin typeface="YWFT Ultramagnetic Light" pitchFamily="2" charset="77"/>
                <a:ea typeface="YWFT Ultramagnetic Light" charset="0"/>
                <a:cs typeface="YWFT Ultramagnetic Light" charset="0"/>
              </a:rPr>
              <a:t>September 30</a:t>
            </a:r>
            <a:r>
              <a:rPr lang="en-US" sz="800" baseline="30000" dirty="0">
                <a:solidFill>
                  <a:srgbClr val="8FBBA6"/>
                </a:solidFill>
                <a:latin typeface="YWFT Ultramagnetic Light" pitchFamily="2" charset="77"/>
                <a:ea typeface="YWFT Ultramagnetic Light" charset="0"/>
                <a:cs typeface="YWFT Ultramagnetic Light" charset="0"/>
              </a:rPr>
              <a:t>th</a:t>
            </a:r>
            <a:r>
              <a:rPr lang="en-US" sz="800" dirty="0">
                <a:solidFill>
                  <a:srgbClr val="8FBBA6"/>
                </a:solidFill>
                <a:latin typeface="YWFT Ultramagnetic Light" pitchFamily="2" charset="77"/>
                <a:ea typeface="YWFT Ultramagnetic Light" charset="0"/>
                <a:cs typeface="YWFT Ultramagnetic Light" charset="0"/>
              </a:rPr>
              <a:t> 2024 – October 31</a:t>
            </a:r>
            <a:r>
              <a:rPr lang="en-US" sz="800" baseline="30000" dirty="0">
                <a:solidFill>
                  <a:srgbClr val="8FBBA6"/>
                </a:solidFill>
                <a:latin typeface="YWFT Ultramagnetic Light" pitchFamily="2" charset="77"/>
                <a:ea typeface="YWFT Ultramagnetic Light" charset="0"/>
                <a:cs typeface="YWFT Ultramagnetic Light" charset="0"/>
              </a:rPr>
              <a:t>st</a:t>
            </a:r>
            <a:r>
              <a:rPr lang="en-US" sz="800" dirty="0">
                <a:solidFill>
                  <a:srgbClr val="8FBBA6"/>
                </a:solidFill>
                <a:latin typeface="YWFT Ultramagnetic Light" pitchFamily="2" charset="77"/>
                <a:ea typeface="YWFT Ultramagnetic Light" charset="0"/>
                <a:cs typeface="YWFT Ultramagnetic Light" charset="0"/>
              </a:rPr>
              <a:t> 2025</a:t>
            </a:r>
            <a:r>
              <a:rPr lang="en-US" sz="800" dirty="0">
                <a:solidFill>
                  <a:srgbClr val="8FBBA6"/>
                </a:solidFill>
                <a:latin typeface="+mj-lt"/>
                <a:ea typeface="YWFT Ultramagnetic Light" charset="0"/>
                <a:cs typeface="YWFT Ultramagnetic Light" charset="0"/>
              </a:rPr>
              <a:t> </a:t>
            </a:r>
            <a:r>
              <a:rPr lang="en-US" sz="800" dirty="0">
                <a:solidFill>
                  <a:srgbClr val="8FBBA6"/>
                </a:solidFill>
                <a:latin typeface="YWFT Ultramagnetic Light" pitchFamily="2" charset="77"/>
                <a:ea typeface="YWFT Ultramagnetic Light" charset="0"/>
                <a:cs typeface="YWFT Ultramagnetic Light" charset="0"/>
              </a:rPr>
              <a:t>a</a:t>
            </a:r>
            <a:r>
              <a:rPr lang="en-US" sz="800" dirty="0">
                <a:solidFill>
                  <a:srgbClr val="8FBBA6"/>
                </a:solidFill>
                <a:latin typeface="YWFT Ultramagnetic Light" charset="0"/>
                <a:ea typeface="YWFT Ultramagnetic Light" charset="0"/>
                <a:cs typeface="YWFT Ultramagnetic Light" charset="0"/>
              </a:rPr>
              <a:t>nd must not previously have been entered for any previous INDIE AWARDS.</a:t>
            </a:r>
          </a:p>
          <a:p>
            <a:r>
              <a:rPr lang="en-US" sz="800" dirty="0">
                <a:solidFill>
                  <a:srgbClr val="8FBBA6"/>
                </a:solidFill>
                <a:latin typeface="YWFT Ultramagnetic Light" charset="0"/>
                <a:ea typeface="YWFT Ultramagnetic Light" charset="0"/>
                <a:cs typeface="YWFT Ultramagnetic Light" charset="0"/>
              </a:rPr>
              <a:t>Each campaign constitutes one entry.</a:t>
            </a:r>
          </a:p>
          <a:p>
            <a:r>
              <a:rPr lang="en-US" sz="800" dirty="0">
                <a:solidFill>
                  <a:srgbClr val="8FBBA6"/>
                </a:solidFill>
                <a:latin typeface="YWFT Ultramagnetic Light" charset="0"/>
                <a:ea typeface="YWFT Ultramagnetic Light" charset="0"/>
                <a:cs typeface="YWFT Ultramagnetic Light" charset="0"/>
              </a:rPr>
              <a:t>All entries must relate to one campaign. Entries relating to more than one campaign (even if promoting same client), must be entered individually and paid for as separate entries.</a:t>
            </a:r>
          </a:p>
          <a:p>
            <a:r>
              <a:rPr lang="en-US" sz="800" dirty="0">
                <a:solidFill>
                  <a:srgbClr val="8FBBA6"/>
                </a:solidFill>
                <a:latin typeface="YWFT Ultramagnetic Light" charset="0"/>
                <a:ea typeface="YWFT Ultramagnetic Light" charset="0"/>
                <a:cs typeface="YWFT Ultramagnetic Light" charset="0"/>
              </a:rPr>
              <a:t>Same entry may be entered in multiple categories, if eligible. </a:t>
            </a:r>
          </a:p>
          <a:p>
            <a:r>
              <a:rPr lang="en-US" sz="800" dirty="0">
                <a:solidFill>
                  <a:srgbClr val="8FBBA6"/>
                </a:solidFill>
                <a:latin typeface="YWFT Ultramagnetic Light" charset="0"/>
                <a:ea typeface="YWFT Ultramagnetic Light" charset="0"/>
                <a:cs typeface="YWFT Ultramagnetic Light" charset="0"/>
              </a:rPr>
              <a:t>If a single entry is entered more than once it is highly recommended that the presentation of each is tailored to highlight the elements most relevant to the chosen categories.</a:t>
            </a:r>
          </a:p>
          <a:p>
            <a:r>
              <a:rPr lang="en-US" sz="800" dirty="0">
                <a:solidFill>
                  <a:srgbClr val="8FBBA6"/>
                </a:solidFill>
                <a:latin typeface="YWFT Ultramagnetic Light" charset="0"/>
                <a:ea typeface="YWFT Ultramagnetic Light" charset="0"/>
                <a:cs typeface="YWFT Ultramagnetic Light" charset="0"/>
              </a:rPr>
              <a:t>Please carefully check the credits you have entered. If you are shortlisted or a winner, these credits will be published as you have typed them. Credits cannot be altered before and/or during judging. </a:t>
            </a:r>
          </a:p>
          <a:p>
            <a:r>
              <a:rPr lang="en-US" sz="800" dirty="0">
                <a:solidFill>
                  <a:srgbClr val="8FBBA6"/>
                </a:solidFill>
                <a:latin typeface="YWFT Ultramagnetic Light" charset="0"/>
                <a:ea typeface="YWFT Ultramagnetic Light" charset="0"/>
                <a:cs typeface="YWFT Ultramagnetic Light" charset="0"/>
              </a:rPr>
              <a:t>Please ensure you do not refer to the name of your agency or any contributing creative companies anywhere on your submission materials (both copy and image/video).</a:t>
            </a:r>
          </a:p>
          <a:p>
            <a:r>
              <a:rPr lang="en-US" sz="800" dirty="0">
                <a:solidFill>
                  <a:srgbClr val="8FBBA6"/>
                </a:solidFill>
                <a:latin typeface="YWFT Ultramagnetic Light" charset="0"/>
                <a:ea typeface="YWFT Ultramagnetic Light" charset="0"/>
                <a:cs typeface="YWFT Ultramagnetic Light" charset="0"/>
              </a:rPr>
              <a:t>We will not accept replacement media, so please make sure that the version you have uploaded is final and can be used for judging AND shown publicly. </a:t>
            </a:r>
          </a:p>
        </p:txBody>
      </p:sp>
      <p:sp>
        <p:nvSpPr>
          <p:cNvPr id="6" name="Content Placeholder 5"/>
          <p:cNvSpPr>
            <a:spLocks noGrp="1"/>
          </p:cNvSpPr>
          <p:nvPr>
            <p:ph sz="half" idx="2"/>
          </p:nvPr>
        </p:nvSpPr>
        <p:spPr>
          <a:xfrm>
            <a:off x="5357203" y="906095"/>
            <a:ext cx="3526821" cy="4085894"/>
          </a:xfrm>
        </p:spPr>
        <p:txBody>
          <a:bodyPr>
            <a:noAutofit/>
          </a:bodyPr>
          <a:lstStyle/>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All submissions should be digital, no hardcopies or physical materials will be considered.</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Judges will not be forced to watch or read all content but entrants are assured that they will be requested to view a reasonable amount in order to judge the work.</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Please make sure that any material provided can be easily understood and shown to the jury. Entries which are not in English should be translated or accompanied by a full translation.</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It will be in your own interest to explain or translate any specific word play or local, social, cultural or political references and nuances.</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As applicable and possible, please submit the actual content as it was received by its intended audience (adverts as they were aired, print ads as they were printed, etc.). However, you should ensure that all agency/production company names and ‘people’ credits have been removed. Reference to the client's name (even if they contributed to the work) is of course acceptable.</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marL="172800" indent="-172800"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Entrants are responsible for ensuring that they have the right to use the content contained in their entry material. This should include use in public domain within the context of the INDIE AWARDS purposes .</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All files must not exceed 250MB.</a:t>
            </a:r>
            <a:br>
              <a:rPr lang="en-US" sz="800" dirty="0">
                <a:solidFill>
                  <a:srgbClr val="8FBBA6"/>
                </a:solidFill>
                <a:latin typeface="YWFT Ultramagnetic Light" charset="0"/>
                <a:ea typeface="YWFT Ultramagnetic Light" charset="0"/>
                <a:cs typeface="YWFT Ultramagnetic Light" charset="0"/>
              </a:rPr>
            </a:br>
            <a:endParaRPr lang="en-US" sz="800" dirty="0">
              <a:solidFill>
                <a:srgbClr val="8FBBA6"/>
              </a:solidFill>
              <a:latin typeface="YWFT Ultramagnetic Light" charset="0"/>
              <a:ea typeface="YWFT Ultramagnetic Light" charset="0"/>
              <a:cs typeface="YWFT Ultramagnetic Light" charset="0"/>
            </a:endParaRPr>
          </a:p>
          <a:p>
            <a:pPr defTabSz="914400">
              <a:lnSpc>
                <a:spcPct val="110000"/>
              </a:lnSpc>
              <a:spcBef>
                <a:spcPts val="75"/>
              </a:spcBef>
            </a:pPr>
            <a:r>
              <a:rPr lang="en-US" sz="800" dirty="0">
                <a:solidFill>
                  <a:srgbClr val="8FBBA6"/>
                </a:solidFill>
                <a:latin typeface="YWFT Ultramagnetic Light" charset="0"/>
                <a:ea typeface="YWFT Ultramagnetic Light" charset="0"/>
                <a:cs typeface="YWFT Ultramagnetic Light" charset="0"/>
              </a:rPr>
              <a:t>Accepted File Types: (jpg, JPG, jpeg, </a:t>
            </a:r>
            <a:r>
              <a:rPr lang="en-US" sz="800" dirty="0" err="1">
                <a:solidFill>
                  <a:srgbClr val="8FBBA6"/>
                </a:solidFill>
                <a:latin typeface="YWFT Ultramagnetic Light" charset="0"/>
                <a:ea typeface="YWFT Ultramagnetic Light" charset="0"/>
                <a:cs typeface="YWFT Ultramagnetic Light" charset="0"/>
              </a:rPr>
              <a:t>png</a:t>
            </a:r>
            <a:r>
              <a:rPr lang="en-US" sz="800" dirty="0">
                <a:solidFill>
                  <a:srgbClr val="8FBBA6"/>
                </a:solidFill>
                <a:latin typeface="YWFT Ultramagnetic Light" charset="0"/>
                <a:ea typeface="YWFT Ultramagnetic Light" charset="0"/>
                <a:cs typeface="YWFT Ultramagnetic Light" charset="0"/>
              </a:rPr>
              <a:t>, gif, pdf, doc, docx, mp3, </a:t>
            </a:r>
            <a:r>
              <a:rPr lang="en-US" sz="800" dirty="0" err="1">
                <a:solidFill>
                  <a:srgbClr val="8FBBA6"/>
                </a:solidFill>
                <a:latin typeface="YWFT Ultramagnetic Light" charset="0"/>
                <a:ea typeface="YWFT Ultramagnetic Light" charset="0"/>
                <a:cs typeface="YWFT Ultramagnetic Light" charset="0"/>
              </a:rPr>
              <a:t>avi</a:t>
            </a:r>
            <a:r>
              <a:rPr lang="en-US" sz="800" dirty="0">
                <a:solidFill>
                  <a:srgbClr val="8FBBA6"/>
                </a:solidFill>
                <a:latin typeface="YWFT Ultramagnetic Light" charset="0"/>
                <a:ea typeface="YWFT Ultramagnetic Light" charset="0"/>
                <a:cs typeface="YWFT Ultramagnetic Light" charset="0"/>
              </a:rPr>
              <a:t>, </a:t>
            </a:r>
            <a:r>
              <a:rPr lang="en-US" sz="800" dirty="0" err="1">
                <a:solidFill>
                  <a:srgbClr val="8FBBA6"/>
                </a:solidFill>
                <a:latin typeface="YWFT Ultramagnetic Light" charset="0"/>
                <a:ea typeface="YWFT Ultramagnetic Light" charset="0"/>
                <a:cs typeface="YWFT Ultramagnetic Light" charset="0"/>
              </a:rPr>
              <a:t>wmv</a:t>
            </a:r>
            <a:r>
              <a:rPr lang="en-US" sz="800" dirty="0">
                <a:solidFill>
                  <a:srgbClr val="8FBBA6"/>
                </a:solidFill>
                <a:latin typeface="YWFT Ultramagnetic Light" charset="0"/>
                <a:ea typeface="YWFT Ultramagnetic Light" charset="0"/>
                <a:cs typeface="YWFT Ultramagnetic Light" charset="0"/>
              </a:rPr>
              <a:t>, mpg, mov, mp4, mpeg). </a:t>
            </a:r>
          </a:p>
        </p:txBody>
      </p:sp>
      <p:sp>
        <p:nvSpPr>
          <p:cNvPr id="7" name="Rectangle 6"/>
          <p:cNvSpPr/>
          <p:nvPr/>
        </p:nvSpPr>
        <p:spPr>
          <a:xfrm>
            <a:off x="140136" y="776614"/>
            <a:ext cx="4309944" cy="37413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endParaRPr>
          </a:p>
        </p:txBody>
      </p:sp>
      <p:sp>
        <p:nvSpPr>
          <p:cNvPr id="8" name="Rectangle 7"/>
          <p:cNvSpPr/>
          <p:nvPr/>
        </p:nvSpPr>
        <p:spPr>
          <a:xfrm>
            <a:off x="4636907" y="912107"/>
            <a:ext cx="4331970" cy="36302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endParaRPr>
          </a:p>
        </p:txBody>
      </p:sp>
      <p:sp>
        <p:nvSpPr>
          <p:cNvPr id="12" name="TextBox 11"/>
          <p:cNvSpPr txBox="1"/>
          <p:nvPr/>
        </p:nvSpPr>
        <p:spPr>
          <a:xfrm rot="16200000">
            <a:off x="139471" y="1760166"/>
            <a:ext cx="2220087" cy="400110"/>
          </a:xfrm>
          <a:prstGeom prst="rect">
            <a:avLst/>
          </a:prstGeom>
          <a:noFill/>
        </p:spPr>
        <p:txBody>
          <a:bodyPr wrap="square" rtlCol="0">
            <a:spAutoFit/>
          </a:bodyPr>
          <a:lstStyle/>
          <a:p>
            <a:pPr algn="r"/>
            <a:r>
              <a:rPr lang="en-US" sz="2000" dirty="0">
                <a:solidFill>
                  <a:srgbClr val="8FBBA6"/>
                </a:solidFill>
                <a:latin typeface="YWFT Ultramagnetic" charset="0"/>
              </a:rPr>
              <a:t>ENTRY GUIDELINES</a:t>
            </a:r>
          </a:p>
        </p:txBody>
      </p:sp>
      <p:sp>
        <p:nvSpPr>
          <p:cNvPr id="13" name="Rectangle 12"/>
          <p:cNvSpPr/>
          <p:nvPr/>
        </p:nvSpPr>
        <p:spPr>
          <a:xfrm>
            <a:off x="4596510" y="912107"/>
            <a:ext cx="4427037" cy="37413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endParaRPr>
          </a:p>
        </p:txBody>
      </p:sp>
      <p:sp>
        <p:nvSpPr>
          <p:cNvPr id="14" name="TextBox 13"/>
          <p:cNvSpPr txBox="1"/>
          <p:nvPr/>
        </p:nvSpPr>
        <p:spPr>
          <a:xfrm rot="16200000">
            <a:off x="3413577" y="2451074"/>
            <a:ext cx="3552301" cy="400110"/>
          </a:xfrm>
          <a:prstGeom prst="rect">
            <a:avLst/>
          </a:prstGeom>
          <a:noFill/>
        </p:spPr>
        <p:txBody>
          <a:bodyPr wrap="square" rtlCol="0">
            <a:spAutoFit/>
          </a:bodyPr>
          <a:lstStyle/>
          <a:p>
            <a:pPr algn="r"/>
            <a:r>
              <a:rPr lang="en-US" sz="2000" dirty="0">
                <a:solidFill>
                  <a:srgbClr val="8FBBA6"/>
                </a:solidFill>
                <a:latin typeface="YWFT Ultramagnetic" charset="0"/>
              </a:rPr>
              <a:t>FILE GUIDELINES</a:t>
            </a:r>
          </a:p>
        </p:txBody>
      </p:sp>
      <p:sp>
        <p:nvSpPr>
          <p:cNvPr id="15" name="Rectangle 14"/>
          <p:cNvSpPr/>
          <p:nvPr/>
        </p:nvSpPr>
        <p:spPr>
          <a:xfrm>
            <a:off x="1387983" y="906095"/>
            <a:ext cx="3439438" cy="4085894"/>
          </a:xfrm>
          <a:prstGeom prst="rect">
            <a:avLst/>
          </a:prstGeom>
          <a:noFill/>
          <a:ln>
            <a:solidFill>
              <a:srgbClr val="8FBB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16" name="Rectangle 15"/>
          <p:cNvSpPr/>
          <p:nvPr/>
        </p:nvSpPr>
        <p:spPr>
          <a:xfrm>
            <a:off x="5364279" y="906095"/>
            <a:ext cx="3512671" cy="4085894"/>
          </a:xfrm>
          <a:prstGeom prst="rect">
            <a:avLst/>
          </a:prstGeom>
          <a:noFill/>
          <a:ln>
            <a:solidFill>
              <a:srgbClr val="8FBB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3" name="Rectangle 2">
            <a:extLst>
              <a:ext uri="{FF2B5EF4-FFF2-40B4-BE49-F238E27FC236}">
                <a16:creationId xmlns:a16="http://schemas.microsoft.com/office/drawing/2014/main" id="{EFCCB0EA-A792-06D7-79BF-E0D93821725D}"/>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9510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3081" y="0"/>
            <a:ext cx="8660920" cy="994172"/>
          </a:xfrm>
        </p:spPr>
        <p:txBody>
          <a:bodyPr>
            <a:normAutofit/>
          </a:bodyPr>
          <a:lstStyle/>
          <a:p>
            <a:pPr algn="ctr"/>
            <a:r>
              <a:rPr lang="en-US" sz="4000">
                <a:solidFill>
                  <a:srgbClr val="909192"/>
                </a:solidFill>
                <a:latin typeface="YWFT Ultramagnetic" charset="0"/>
                <a:ea typeface="YWFT Ultramagnetic" charset="0"/>
                <a:cs typeface="YWFT Ultramagnetic" charset="0"/>
              </a:rPr>
              <a:t>SUBMISSION MATERIALS GUIDELINES</a:t>
            </a:r>
          </a:p>
        </p:txBody>
      </p:sp>
      <p:sp>
        <p:nvSpPr>
          <p:cNvPr id="6" name="Content Placeholder 5"/>
          <p:cNvSpPr>
            <a:spLocks noGrp="1"/>
          </p:cNvSpPr>
          <p:nvPr>
            <p:ph sz="half" idx="2"/>
          </p:nvPr>
        </p:nvSpPr>
        <p:spPr>
          <a:xfrm>
            <a:off x="3946923" y="1527007"/>
            <a:ext cx="2145016" cy="3407188"/>
          </a:xfrm>
          <a:ln>
            <a:noFill/>
          </a:ln>
        </p:spPr>
        <p:txBody>
          <a:bodyPr>
            <a:noAutofit/>
          </a:bodyPr>
          <a:lstStyle/>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If submitted, the written case will be reviewed by the judges during voting and deliberations.</a:t>
            </a:r>
          </a:p>
          <a:p>
            <a:pPr marL="0" indent="0" defTabSz="914400">
              <a:lnSpc>
                <a:spcPct val="110000"/>
              </a:lnSpc>
              <a:spcBef>
                <a:spcPts val="75"/>
              </a:spcBef>
              <a:buNone/>
            </a:pP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case should be an overview of the submitted campaign or work and an analysis of its likely or proven effectiveness.</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We recommend you provide an overview of the submitted material/campaign from start to finish including the challenge, objectives, strategy, idea, and execution.</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work should be no more than 950 words. If the case is longer than 950-words, your submission will be disqualified.</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You should upload your written case as a PDF, DOC(X), PPT(X).</a:t>
            </a:r>
          </a:p>
          <a:p>
            <a:pPr marL="0" indent="0" defTabSz="914400">
              <a:lnSpc>
                <a:spcPct val="110000"/>
              </a:lnSpc>
              <a:spcBef>
                <a:spcPts val="75"/>
              </a:spcBef>
              <a:buNone/>
            </a:pPr>
            <a:endParaRPr lang="en-US" sz="800" b="1" dirty="0">
              <a:solidFill>
                <a:srgbClr val="909192"/>
              </a:solidFill>
            </a:endParaRPr>
          </a:p>
        </p:txBody>
      </p:sp>
      <p:sp>
        <p:nvSpPr>
          <p:cNvPr id="7" name="Rectangle 6"/>
          <p:cNvSpPr/>
          <p:nvPr/>
        </p:nvSpPr>
        <p:spPr>
          <a:xfrm>
            <a:off x="1064900" y="1475248"/>
            <a:ext cx="2209630" cy="3407188"/>
          </a:xfrm>
          <a:prstGeom prst="rect">
            <a:avLst/>
          </a:prstGeom>
          <a:noFill/>
          <a:ln>
            <a:solidFill>
              <a:srgbClr val="9091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9" name="Content Placeholder 5"/>
          <p:cNvSpPr>
            <a:spLocks noGrp="1"/>
          </p:cNvSpPr>
          <p:nvPr>
            <p:ph sz="half" idx="2"/>
          </p:nvPr>
        </p:nvSpPr>
        <p:spPr>
          <a:xfrm>
            <a:off x="1129513" y="1527007"/>
            <a:ext cx="2145016" cy="3407188"/>
          </a:xfrm>
        </p:spPr>
        <p:txBody>
          <a:bodyPr>
            <a:noAutofit/>
          </a:bodyPr>
          <a:lstStyle/>
          <a:p>
            <a:pPr defTabSz="914400">
              <a:lnSpc>
                <a:spcPct val="110000"/>
              </a:lnSpc>
              <a:spcBef>
                <a:spcPts val="75"/>
              </a:spcBef>
            </a:pPr>
            <a:r>
              <a:rPr lang="en-US" sz="800" dirty="0">
                <a:solidFill>
                  <a:srgbClr val="909192"/>
                </a:solidFill>
                <a:latin typeface="YWFT Ultramagnetic Light" charset="0"/>
                <a:ea typeface="YWFT Ultramagnetic Light" charset="0"/>
                <a:cs typeface="YWFT Ultramagnetic Light" charset="0"/>
              </a:rPr>
              <a:t>If submitted, the case video will be viewed by the judges during voting and deliberations and could be used if your entry is a winner or shortlisted in post-event promotions.</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video should contain some key visuals – video, still images, or any other appropriate footage to best explain the campaign with a simple, clear commentary in English. </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maximum length should be 3-minutes. If it extends past 3-minutes, your submission will be disqualified.</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You should upload your Case Film as MOV/MP4/WMF/WMV/MPG/MPEG file when you submit your entry using the online upload facility. Please note the file size can be no more than 250MB.</a:t>
            </a:r>
            <a:endParaRPr lang="en-US" sz="800" b="1" dirty="0">
              <a:solidFill>
                <a:srgbClr val="909192"/>
              </a:solidFill>
              <a:latin typeface="YWFT Ultramagnetic Light" charset="0"/>
              <a:ea typeface="YWFT Ultramagnetic Light" charset="0"/>
              <a:cs typeface="YWFT Ultramagnetic Light" charset="0"/>
            </a:endParaRPr>
          </a:p>
        </p:txBody>
      </p:sp>
      <p:sp>
        <p:nvSpPr>
          <p:cNvPr id="2" name="TextBox 1"/>
          <p:cNvSpPr txBox="1"/>
          <p:nvPr/>
        </p:nvSpPr>
        <p:spPr>
          <a:xfrm>
            <a:off x="517477" y="773047"/>
            <a:ext cx="8626523" cy="400110"/>
          </a:xfrm>
          <a:prstGeom prst="rect">
            <a:avLst/>
          </a:prstGeom>
          <a:noFill/>
        </p:spPr>
        <p:txBody>
          <a:bodyPr wrap="square" rtlCol="0">
            <a:spAutoFit/>
          </a:bodyPr>
          <a:lstStyle/>
          <a:p>
            <a:pPr algn="ctr"/>
            <a:r>
              <a:rPr lang="en-US" sz="1000" i="1">
                <a:solidFill>
                  <a:srgbClr val="909192"/>
                </a:solidFill>
                <a:latin typeface="YWFT Ultramagnetic Light" charset="0"/>
                <a:ea typeface="YWFT Ultramagnetic Light" charset="0"/>
                <a:cs typeface="YWFT Ultramagnetic Light" charset="0"/>
              </a:rPr>
              <a:t>The intention is to keep rules for submission simple so that as far as possible materials prepared for other major awards programs can be easily adapted for the INDIE AWARDS. Below please find general guidelines for submission materials, please refer to respective category slide to see which will be required per category. </a:t>
            </a:r>
          </a:p>
        </p:txBody>
      </p:sp>
      <p:sp>
        <p:nvSpPr>
          <p:cNvPr id="12" name="Content Placeholder 5"/>
          <p:cNvSpPr>
            <a:spLocks noGrp="1"/>
          </p:cNvSpPr>
          <p:nvPr>
            <p:ph sz="half" idx="2"/>
          </p:nvPr>
        </p:nvSpPr>
        <p:spPr>
          <a:xfrm>
            <a:off x="6732374" y="1527007"/>
            <a:ext cx="2145015" cy="3390049"/>
          </a:xfrm>
        </p:spPr>
        <p:txBody>
          <a:bodyPr>
            <a:noAutofit/>
          </a:bodyPr>
          <a:lstStyle/>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Depending on the type of entry you are submitting, please consider supplying a digital representation of relevant support material.</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The materials should include but are not limited to the actual content for submission and if possible, in its original context. For example, if submitting a print ad, if possible, please provide the digital version of the surrounding material to provide contextual evidence.</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Most file types will be accepted (mp3, mp4, MOV, JPEG, PDF, DOC, PPT, etc.)</a:t>
            </a:r>
            <a:br>
              <a:rPr lang="en-US" sz="800" dirty="0">
                <a:solidFill>
                  <a:srgbClr val="909192"/>
                </a:solidFill>
                <a:latin typeface="YWFT Ultramagnetic Light" charset="0"/>
                <a:ea typeface="YWFT Ultramagnetic Light" charset="0"/>
                <a:cs typeface="YWFT Ultramagnetic Light" charset="0"/>
              </a:rPr>
            </a:br>
            <a:endParaRPr lang="en-US" sz="800" dirty="0">
              <a:solidFill>
                <a:srgbClr val="909192"/>
              </a:solidFill>
              <a:latin typeface="YWFT Ultramagnetic Light" charset="0"/>
              <a:ea typeface="YWFT Ultramagnetic Light" charset="0"/>
              <a:cs typeface="YWFT Ultramagnetic Light" charset="0"/>
            </a:endParaRPr>
          </a:p>
          <a:p>
            <a:pPr defTabSz="914400">
              <a:lnSpc>
                <a:spcPct val="110000"/>
              </a:lnSpc>
              <a:spcBef>
                <a:spcPts val="75"/>
              </a:spcBef>
              <a:buFont typeface="Arial" charset="0"/>
              <a:buChar char="•"/>
            </a:pPr>
            <a:r>
              <a:rPr lang="en-US" sz="800" dirty="0">
                <a:solidFill>
                  <a:srgbClr val="909192"/>
                </a:solidFill>
                <a:latin typeface="YWFT Ultramagnetic Light" charset="0"/>
                <a:ea typeface="YWFT Ultramagnetic Light" charset="0"/>
                <a:cs typeface="YWFT Ultramagnetic Light" charset="0"/>
              </a:rPr>
              <a:t>Files may not exceed 250MB.</a:t>
            </a:r>
          </a:p>
          <a:p>
            <a:pPr marL="0" indent="0" defTabSz="914400">
              <a:lnSpc>
                <a:spcPct val="110000"/>
              </a:lnSpc>
              <a:spcBef>
                <a:spcPts val="75"/>
              </a:spcBef>
              <a:buNone/>
            </a:pPr>
            <a:endParaRPr lang="en-US" sz="800" b="1" dirty="0">
              <a:solidFill>
                <a:srgbClr val="909192"/>
              </a:solidFill>
            </a:endParaRPr>
          </a:p>
        </p:txBody>
      </p:sp>
      <p:sp>
        <p:nvSpPr>
          <p:cNvPr id="15" name="TextBox 14"/>
          <p:cNvSpPr txBox="1"/>
          <p:nvPr/>
        </p:nvSpPr>
        <p:spPr>
          <a:xfrm rot="16200000">
            <a:off x="195100" y="1962993"/>
            <a:ext cx="1483166" cy="369332"/>
          </a:xfrm>
          <a:prstGeom prst="rect">
            <a:avLst/>
          </a:prstGeom>
          <a:noFill/>
        </p:spPr>
        <p:txBody>
          <a:bodyPr wrap="square" rtlCol="0">
            <a:spAutoFit/>
          </a:bodyPr>
          <a:lstStyle/>
          <a:p>
            <a:pPr algn="r"/>
            <a:r>
              <a:rPr lang="en-US">
                <a:solidFill>
                  <a:srgbClr val="909192"/>
                </a:solidFill>
                <a:latin typeface="YWFT Ultramagnetic" charset="0"/>
              </a:rPr>
              <a:t>CASE  VIDEO</a:t>
            </a:r>
          </a:p>
        </p:txBody>
      </p:sp>
      <p:sp>
        <p:nvSpPr>
          <p:cNvPr id="16" name="TextBox 15"/>
          <p:cNvSpPr txBox="1"/>
          <p:nvPr/>
        </p:nvSpPr>
        <p:spPr>
          <a:xfrm rot="16200000">
            <a:off x="2860926" y="2106412"/>
            <a:ext cx="1770004" cy="369332"/>
          </a:xfrm>
          <a:prstGeom prst="rect">
            <a:avLst/>
          </a:prstGeom>
          <a:noFill/>
        </p:spPr>
        <p:txBody>
          <a:bodyPr wrap="square" rtlCol="0">
            <a:spAutoFit/>
          </a:bodyPr>
          <a:lstStyle/>
          <a:p>
            <a:pPr algn="r"/>
            <a:r>
              <a:rPr lang="en-US">
                <a:solidFill>
                  <a:srgbClr val="909192"/>
                </a:solidFill>
                <a:latin typeface="YWFT Ultramagnetic" charset="0"/>
              </a:rPr>
              <a:t>WRITTEN CASE</a:t>
            </a:r>
          </a:p>
        </p:txBody>
      </p:sp>
      <p:sp>
        <p:nvSpPr>
          <p:cNvPr id="17" name="TextBox 16"/>
          <p:cNvSpPr txBox="1"/>
          <p:nvPr/>
        </p:nvSpPr>
        <p:spPr>
          <a:xfrm rot="16200000">
            <a:off x="5199952" y="2558539"/>
            <a:ext cx="2674256" cy="369332"/>
          </a:xfrm>
          <a:prstGeom prst="rect">
            <a:avLst/>
          </a:prstGeom>
          <a:noFill/>
        </p:spPr>
        <p:txBody>
          <a:bodyPr wrap="square" rtlCol="0">
            <a:spAutoFit/>
          </a:bodyPr>
          <a:lstStyle/>
          <a:p>
            <a:pPr algn="r"/>
            <a:r>
              <a:rPr lang="en-US">
                <a:solidFill>
                  <a:srgbClr val="909192"/>
                </a:solidFill>
                <a:latin typeface="YWFT Ultramagnetic" charset="0"/>
              </a:rPr>
              <a:t>SUPPORTING MATERIALS</a:t>
            </a:r>
          </a:p>
        </p:txBody>
      </p:sp>
      <p:sp>
        <p:nvSpPr>
          <p:cNvPr id="20" name="Rectangle 19"/>
          <p:cNvSpPr/>
          <p:nvPr/>
        </p:nvSpPr>
        <p:spPr>
          <a:xfrm>
            <a:off x="3882309" y="1475248"/>
            <a:ext cx="2209630" cy="3407188"/>
          </a:xfrm>
          <a:prstGeom prst="rect">
            <a:avLst/>
          </a:prstGeom>
          <a:noFill/>
          <a:ln>
            <a:solidFill>
              <a:srgbClr val="9091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21" name="Rectangle 20"/>
          <p:cNvSpPr/>
          <p:nvPr/>
        </p:nvSpPr>
        <p:spPr>
          <a:xfrm>
            <a:off x="6667759" y="1475248"/>
            <a:ext cx="2209630" cy="3407188"/>
          </a:xfrm>
          <a:prstGeom prst="rect">
            <a:avLst/>
          </a:prstGeom>
          <a:noFill/>
          <a:ln>
            <a:solidFill>
              <a:srgbClr val="9091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endParaRPr>
          </a:p>
        </p:txBody>
      </p:sp>
      <p:sp>
        <p:nvSpPr>
          <p:cNvPr id="5" name="Rectangle 4">
            <a:extLst>
              <a:ext uri="{FF2B5EF4-FFF2-40B4-BE49-F238E27FC236}">
                <a16:creationId xmlns:a16="http://schemas.microsoft.com/office/drawing/2014/main" id="{932A2F89-3BF9-1028-FA71-7EFC59315533}"/>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105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746C82"/>
                </a:solidFill>
                <a:latin typeface="YWFT Ultramagnetic" charset="0"/>
                <a:ea typeface="YWFT Ultramagnetic" charset="0"/>
                <a:cs typeface="YWFT Ultramagnetic" charset="0"/>
              </a:rPr>
              <a:t>BEST LIFESTYLE PR CAMPAIGN 2026</a:t>
            </a:r>
          </a:p>
        </p:txBody>
      </p:sp>
      <p:sp>
        <p:nvSpPr>
          <p:cNvPr id="10" name="Rectangle 9"/>
          <p:cNvSpPr/>
          <p:nvPr/>
        </p:nvSpPr>
        <p:spPr>
          <a:xfrm>
            <a:off x="1111177"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16" name="TextBox 15"/>
          <p:cNvSpPr txBox="1"/>
          <p:nvPr/>
        </p:nvSpPr>
        <p:spPr>
          <a:xfrm>
            <a:off x="1124245" y="982834"/>
            <a:ext cx="3543209" cy="1338828"/>
          </a:xfrm>
          <a:prstGeom prst="rect">
            <a:avLst/>
          </a:prstGeom>
          <a:noFill/>
        </p:spPr>
        <p:txBody>
          <a:bodyPr wrap="square" rtlCol="0" anchor="ctr">
            <a:spAutoFit/>
          </a:bodyPr>
          <a:lstStyle/>
          <a:p>
            <a:r>
              <a:rPr lang="en-US" sz="900" dirty="0">
                <a:solidFill>
                  <a:srgbClr val="746C82"/>
                </a:solidFill>
                <a:latin typeface="YWFT Ultramagnetic Light" charset="0"/>
                <a:ea typeface="YWFT Ultramagnetic Light" charset="0"/>
                <a:cs typeface="YWFT Ultramagnetic Light" charset="0"/>
              </a:rPr>
              <a:t>Creative use of editorial, social and other ’earned’ media to create visibility, interest and positive attitudes for brands, businesses or </a:t>
            </a:r>
            <a:r>
              <a:rPr lang="en-US" sz="900" dirty="0" err="1">
                <a:solidFill>
                  <a:srgbClr val="746C82"/>
                </a:solidFill>
                <a:latin typeface="YWFT Ultramagnetic Light" charset="0"/>
                <a:ea typeface="YWFT Ultramagnetic Light" charset="0"/>
                <a:cs typeface="YWFT Ultramagnetic Light" charset="0"/>
              </a:rPr>
              <a:t>organisations</a:t>
            </a:r>
            <a:r>
              <a:rPr lang="en-US" sz="900" dirty="0">
                <a:solidFill>
                  <a:srgbClr val="746C82"/>
                </a:solidFill>
                <a:latin typeface="YWFT Ultramagnetic Light" charset="0"/>
                <a:ea typeface="YWFT Ultramagnetic Light" charset="0"/>
                <a:cs typeface="YWFT Ultramagnetic Light" charset="0"/>
              </a:rPr>
              <a:t>.</a:t>
            </a:r>
          </a:p>
          <a:p>
            <a:endParaRPr lang="en-US" sz="900" dirty="0">
              <a:solidFill>
                <a:srgbClr val="746C82"/>
              </a:solidFill>
              <a:latin typeface="YWFT Ultramagnetic Light" charset="0"/>
              <a:ea typeface="YWFT Ultramagnetic Light" charset="0"/>
              <a:cs typeface="YWFT Ultramagnetic Light" charset="0"/>
            </a:endParaRPr>
          </a:p>
          <a:p>
            <a:r>
              <a:rPr lang="en-US" sz="900" dirty="0">
                <a:solidFill>
                  <a:srgbClr val="746C82"/>
                </a:solidFill>
                <a:latin typeface="YWFT Ultramagnetic Light" charset="0"/>
                <a:ea typeface="YWFT Ultramagnetic Light" charset="0"/>
                <a:cs typeface="YWFT Ultramagnetic Light" charset="0"/>
              </a:rPr>
              <a:t>Awarded to the freshest creative PR ,social media and experiential campaigns, programs, tactics that actively engage consumers/audiences with products/brands/</a:t>
            </a:r>
            <a:r>
              <a:rPr lang="en-US" sz="900" dirty="0" err="1">
                <a:solidFill>
                  <a:srgbClr val="746C82"/>
                </a:solidFill>
                <a:latin typeface="YWFT Ultramagnetic Light" charset="0"/>
                <a:ea typeface="YWFT Ultramagnetic Light" charset="0"/>
                <a:cs typeface="YWFT Ultramagnetic Light" charset="0"/>
              </a:rPr>
              <a:t>organisation</a:t>
            </a:r>
            <a:r>
              <a:rPr lang="en-US" sz="900" dirty="0">
                <a:solidFill>
                  <a:srgbClr val="746C82"/>
                </a:solidFill>
                <a:latin typeface="YWFT Ultramagnetic Light" charset="0"/>
                <a:ea typeface="YWFT Ultramagnetic Light" charset="0"/>
                <a:cs typeface="YWFT Ultramagnetic Light" charset="0"/>
              </a:rPr>
              <a:t> and demonstrate the highest levels of strategic planning, creativity and business results.</a:t>
            </a:r>
          </a:p>
          <a:p>
            <a:endParaRPr lang="en-US" sz="900" dirty="0">
              <a:solidFill>
                <a:srgbClr val="746C82"/>
              </a:solidFill>
              <a:latin typeface="+mj-lt"/>
            </a:endParaRPr>
          </a:p>
        </p:txBody>
      </p:sp>
      <p:sp>
        <p:nvSpPr>
          <p:cNvPr id="17" name="TextBox 16"/>
          <p:cNvSpPr txBox="1"/>
          <p:nvPr/>
        </p:nvSpPr>
        <p:spPr>
          <a:xfrm>
            <a:off x="5330245" y="903316"/>
            <a:ext cx="3543210" cy="1477328"/>
          </a:xfrm>
          <a:prstGeom prst="rect">
            <a:avLst/>
          </a:prstGeom>
          <a:noFill/>
        </p:spPr>
        <p:txBody>
          <a:bodyPr wrap="square" rtlCol="0" anchor="ctr">
            <a:spAutoFit/>
          </a:bodyPr>
          <a:lstStyle/>
          <a:p>
            <a:r>
              <a:rPr lang="en-US" sz="900" dirty="0">
                <a:solidFill>
                  <a:srgbClr val="746C82"/>
                </a:solidFill>
                <a:latin typeface="YWFT Ultramagnetic Light" charset="0"/>
                <a:ea typeface="YWFT Ultramagnetic Light" charset="0"/>
                <a:cs typeface="YWFT Ultramagnetic Light" charset="0"/>
              </a:rPr>
              <a:t>Open to all </a:t>
            </a:r>
            <a:r>
              <a:rPr lang="en-US" sz="900" b="1" dirty="0">
                <a:solidFill>
                  <a:srgbClr val="746C82"/>
                </a:solidFill>
                <a:latin typeface="YWFT Ultramagnetic Light" charset="0"/>
                <a:ea typeface="YWFT Ultramagnetic Light" charset="0"/>
                <a:cs typeface="YWFT Ultramagnetic Light" charset="0"/>
              </a:rPr>
              <a:t>independent</a:t>
            </a:r>
            <a:r>
              <a:rPr lang="en-US" sz="900" dirty="0">
                <a:solidFill>
                  <a:srgbClr val="746C82"/>
                </a:solidFill>
                <a:latin typeface="YWFT Ultramagnetic Light" charset="0"/>
                <a:ea typeface="YWFT Ultramagnetic Light" charset="0"/>
                <a:cs typeface="YWFT Ultramagnetic Light" charset="0"/>
              </a:rPr>
              <a:t> agencies (as defined in the Rules &amp; Terms) involved in the use of PR for communications purposes around the world: agencies of any specialism, including but not limited to PR consultancies, digital and social media agencies, etc..</a:t>
            </a:r>
          </a:p>
          <a:p>
            <a:endParaRPr lang="en-US" sz="900" dirty="0">
              <a:solidFill>
                <a:srgbClr val="746C82"/>
              </a:solidFill>
              <a:latin typeface="YWFT Ultramagnetic Light" charset="0"/>
              <a:ea typeface="YWFT Ultramagnetic Light" charset="0"/>
              <a:cs typeface="YWFT Ultramagnetic Light" charset="0"/>
            </a:endParaRPr>
          </a:p>
          <a:p>
            <a:r>
              <a:rPr lang="en-US" sz="900" dirty="0">
                <a:solidFill>
                  <a:srgbClr val="746C82"/>
                </a:solidFill>
                <a:latin typeface="YWFT Ultramagnetic Light" charset="0"/>
                <a:ea typeface="YWFT Ultramagnetic Light" charset="0"/>
                <a:cs typeface="YWFT Ultramagnetic Light" charset="0"/>
              </a:rPr>
              <a:t>Work in any sector, any specialism, and </a:t>
            </a:r>
            <a:r>
              <a:rPr lang="en-US" sz="900" dirty="0" err="1">
                <a:solidFill>
                  <a:srgbClr val="746C82"/>
                </a:solidFill>
                <a:latin typeface="YWFT Ultramagnetic Light" charset="0"/>
                <a:ea typeface="YWFT Ultramagnetic Light" charset="0"/>
                <a:cs typeface="YWFT Ultramagnetic Light" charset="0"/>
              </a:rPr>
              <a:t>utilising</a:t>
            </a:r>
            <a:r>
              <a:rPr lang="en-US" sz="900" dirty="0">
                <a:solidFill>
                  <a:srgbClr val="746C82"/>
                </a:solidFill>
                <a:latin typeface="YWFT Ultramagnetic Light" charset="0"/>
                <a:ea typeface="YWFT Ultramagnetic Light" charset="0"/>
                <a:cs typeface="YWFT Ultramagnetic Light" charset="0"/>
              </a:rPr>
              <a:t> any medium is eligible for submission.</a:t>
            </a:r>
          </a:p>
          <a:p>
            <a:endParaRPr lang="en-US" sz="900" dirty="0">
              <a:solidFill>
                <a:srgbClr val="746C82"/>
              </a:solidFill>
              <a:latin typeface="YWFT Ultramagnetic Light" charset="0"/>
              <a:ea typeface="YWFT Ultramagnetic Light" charset="0"/>
              <a:cs typeface="YWFT Ultramagnetic Light" charset="0"/>
            </a:endParaRPr>
          </a:p>
          <a:p>
            <a:r>
              <a:rPr lang="en-US" sz="900" dirty="0">
                <a:solidFill>
                  <a:srgbClr val="746C82"/>
                </a:solidFill>
                <a:latin typeface="YWFT Ultramagnetic Light" charset="0"/>
                <a:ea typeface="YWFT Ultramagnetic Light" charset="0"/>
                <a:cs typeface="YWFT Ultramagnetic Light" charset="0"/>
              </a:rPr>
              <a:t>Entries must be of campaigns led by PR/earned media </a:t>
            </a:r>
            <a:r>
              <a:rPr lang="en-US" sz="900" b="1" dirty="0">
                <a:solidFill>
                  <a:srgbClr val="746C82"/>
                </a:solidFill>
                <a:latin typeface="YWFT Ultramagnetic Light" charset="0"/>
                <a:ea typeface="YWFT Ultramagnetic Light" charset="0"/>
                <a:cs typeface="YWFT Ultramagnetic Light" charset="0"/>
              </a:rPr>
              <a:t>OR</a:t>
            </a:r>
            <a:r>
              <a:rPr lang="en-US" sz="900" dirty="0">
                <a:solidFill>
                  <a:srgbClr val="746C82"/>
                </a:solidFill>
                <a:latin typeface="YWFT Ultramagnetic Light" charset="0"/>
                <a:ea typeface="YWFT Ultramagnetic Light" charset="0"/>
                <a:cs typeface="YWFT Ultramagnetic Light" charset="0"/>
              </a:rPr>
              <a:t> of campaigns with exceptional examples of PR/earned media</a:t>
            </a:r>
          </a:p>
        </p:txBody>
      </p:sp>
      <p:sp>
        <p:nvSpPr>
          <p:cNvPr id="18" name="TextBox 17"/>
          <p:cNvSpPr txBox="1"/>
          <p:nvPr/>
        </p:nvSpPr>
        <p:spPr>
          <a:xfrm>
            <a:off x="1113034" y="2784358"/>
            <a:ext cx="3510990" cy="1200329"/>
          </a:xfrm>
          <a:prstGeom prst="rect">
            <a:avLst/>
          </a:prstGeom>
          <a:noFill/>
        </p:spPr>
        <p:txBody>
          <a:bodyPr wrap="square" rtlCol="0" anchor="ctr">
            <a:spAutoFit/>
          </a:bodyPr>
          <a:lstStyle/>
          <a:p>
            <a:pPr marL="228600" indent="-228600">
              <a:buFontTx/>
              <a:buAutoNum type="arabicParenR"/>
            </a:pPr>
            <a:r>
              <a:rPr lang="en-US" sz="900">
                <a:solidFill>
                  <a:srgbClr val="746C82"/>
                </a:solidFill>
                <a:latin typeface="YWFT Ultramagnetic Light" charset="0"/>
                <a:ea typeface="YWFT Ultramagnetic Light" charset="0"/>
                <a:cs typeface="YWFT Ultramagnetic Light" charset="0"/>
              </a:rPr>
              <a:t>Research, Insight and Strategy (30%)</a:t>
            </a:r>
          </a:p>
          <a:p>
            <a:pPr marL="228600" indent="-228600">
              <a:buFontTx/>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Originality of Idea / Creativity (30%)</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Quality of Execution (20%)</a:t>
            </a:r>
          </a:p>
          <a:p>
            <a:pPr marL="228600" indent="-228600">
              <a:buAutoNum type="arabicParenR"/>
            </a:pPr>
            <a:endParaRPr lang="en-US" sz="900">
              <a:solidFill>
                <a:srgbClr val="746C82"/>
              </a:solidFill>
              <a:latin typeface="YWFT Ultramagnetic Light" charset="0"/>
              <a:ea typeface="YWFT Ultramagnetic Light" charset="0"/>
              <a:cs typeface="YWFT Ultramagnetic Light" charset="0"/>
            </a:endParaRPr>
          </a:p>
          <a:p>
            <a:pPr marL="228600" indent="-228600">
              <a:buAutoNum type="arabicParenR"/>
            </a:pPr>
            <a:r>
              <a:rPr lang="en-US" sz="900">
                <a:solidFill>
                  <a:srgbClr val="746C82"/>
                </a:solidFill>
                <a:latin typeface="YWFT Ultramagnetic Light" charset="0"/>
                <a:ea typeface="YWFT Ultramagnetic Light" charset="0"/>
                <a:cs typeface="YWFT Ultramagnetic Light" charset="0"/>
              </a:rPr>
              <a:t>Documented Results and/or the Judges’ Evaluation of Likely Effectiveness (20%)</a:t>
            </a:r>
          </a:p>
        </p:txBody>
      </p:sp>
      <p:sp>
        <p:nvSpPr>
          <p:cNvPr id="19" name="TextBox 18"/>
          <p:cNvSpPr txBox="1"/>
          <p:nvPr/>
        </p:nvSpPr>
        <p:spPr>
          <a:xfrm>
            <a:off x="5309229" y="2734988"/>
            <a:ext cx="3510551" cy="1615827"/>
          </a:xfrm>
          <a:prstGeom prst="rect">
            <a:avLst/>
          </a:prstGeom>
          <a:noFill/>
        </p:spPr>
        <p:txBody>
          <a:bodyPr wrap="square" rtlCol="0" anchor="ctr">
            <a:spAutoFit/>
          </a:bodyPr>
          <a:lstStyle/>
          <a:p>
            <a:r>
              <a:rPr lang="en-US" sz="900">
                <a:solidFill>
                  <a:srgbClr val="746C82"/>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746C82"/>
                </a:solidFill>
                <a:latin typeface="YWFT Ultramagnetic Light" charset="0"/>
                <a:ea typeface="YWFT Ultramagnetic Light" charset="0"/>
                <a:cs typeface="YWFT Ultramagnetic Light" charset="0"/>
              </a:rPr>
              <a:t>Case study: Max 950 words; PDF, DOC(X), PPT(X)	</a:t>
            </a:r>
          </a:p>
          <a:p>
            <a:pPr marL="228600" indent="-228600">
              <a:buFont typeface="Arial" charset="0"/>
              <a:buChar char="•"/>
            </a:pPr>
            <a:r>
              <a:rPr lang="en-US" sz="900">
                <a:solidFill>
                  <a:srgbClr val="746C82"/>
                </a:solidFill>
                <a:latin typeface="YWFT Ultramagnetic Light" charset="0"/>
                <a:ea typeface="YWFT Ultramagnetic Light" charset="0"/>
                <a:cs typeface="YWFT Ultramagnetic Light" charset="0"/>
              </a:rPr>
              <a:t>Case films: Video up to 3-minutes long; </a:t>
            </a:r>
            <a:r>
              <a:rPr lang="en-US" sz="900">
                <a:solidFill>
                  <a:srgbClr val="746C82"/>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746C82"/>
              </a:solidFill>
              <a:latin typeface="YWFT Ultramagnetic Light" charset="0"/>
              <a:ea typeface="YWFT Ultramagnetic Light" charset="0"/>
              <a:cs typeface="YWFT Ultramagnetic Light" charset="0"/>
              <a:sym typeface="Wingdings"/>
            </a:endParaRPr>
          </a:p>
          <a:p>
            <a:r>
              <a:rPr lang="en-US" sz="900">
                <a:solidFill>
                  <a:srgbClr val="746C82"/>
                </a:solidFill>
                <a:latin typeface="YWFT Ultramagnetic Light" charset="0"/>
                <a:ea typeface="YWFT Ultramagnetic Light" charset="0"/>
                <a:cs typeface="YWFT Ultramagnetic Light" charset="0"/>
                <a:sym typeface="Wingdings"/>
              </a:rPr>
              <a:t>You may also submit additional relevant supporting materials. </a:t>
            </a:r>
            <a:r>
              <a:rPr lang="en-GB" sz="900">
                <a:solidFill>
                  <a:srgbClr val="746C82"/>
                </a:solidFill>
                <a:latin typeface="YWFT Ultramagnetic Light" charset="0"/>
                <a:ea typeface="YWFT Ultramagnetic Light" charset="0"/>
                <a:cs typeface="YWFT Ultramagnetic Light" charset="0"/>
              </a:rPr>
              <a:t>This could include a video or case history if you’ve not included it above</a:t>
            </a:r>
            <a:endParaRPr lang="en-US" sz="900">
              <a:solidFill>
                <a:srgbClr val="746C82"/>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746C82"/>
                </a:solidFill>
                <a:latin typeface="YWFT Ultramagnetic Light" charset="0"/>
                <a:ea typeface="YWFT Ultramagnetic Light" charset="0"/>
                <a:cs typeface="YWFT Ultramagnetic Light" charset="0"/>
                <a:sym typeface="Wingdings"/>
              </a:rPr>
              <a:t>Max 250MB</a:t>
            </a:r>
          </a:p>
          <a:p>
            <a:endParaRPr lang="en-US" sz="900">
              <a:solidFill>
                <a:srgbClr val="746C82"/>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746C82"/>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a:ln>
            <a:noFill/>
          </a:ln>
        </p:spPr>
        <p:txBody>
          <a:bodyPr wrap="square" rtlCol="0">
            <a:spAutoFit/>
          </a:bodyPr>
          <a:lstStyle/>
          <a:p>
            <a:pPr algn="r"/>
            <a:r>
              <a:rPr lang="en-US" sz="1400">
                <a:solidFill>
                  <a:srgbClr val="746C82"/>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746C82"/>
                </a:solidFill>
                <a:latin typeface="YWFT Ultramagnetic" charset="0"/>
              </a:rPr>
              <a:t>JUDGING CRITERIA</a:t>
            </a:r>
          </a:p>
        </p:txBody>
      </p:sp>
      <p:sp>
        <p:nvSpPr>
          <p:cNvPr id="31" name="TextBox 30"/>
          <p:cNvSpPr txBox="1"/>
          <p:nvPr/>
        </p:nvSpPr>
        <p:spPr>
          <a:xfrm rot="16200000">
            <a:off x="4195636" y="3489678"/>
            <a:ext cx="2039978" cy="307777"/>
          </a:xfrm>
          <a:prstGeom prst="rect">
            <a:avLst/>
          </a:prstGeom>
          <a:noFill/>
        </p:spPr>
        <p:txBody>
          <a:bodyPr wrap="square" rtlCol="0">
            <a:spAutoFit/>
          </a:bodyPr>
          <a:lstStyle/>
          <a:p>
            <a:pPr algn="r"/>
            <a:r>
              <a:rPr lang="en-US" sz="1400">
                <a:solidFill>
                  <a:srgbClr val="746C82"/>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6600"/>
              </a:solidFill>
              <a:latin typeface="+mj-lt"/>
            </a:endParaRPr>
          </a:p>
        </p:txBody>
      </p:sp>
      <p:sp>
        <p:nvSpPr>
          <p:cNvPr id="22" name="Rectangle 21"/>
          <p:cNvSpPr/>
          <p:nvPr/>
        </p:nvSpPr>
        <p:spPr>
          <a:xfrm>
            <a:off x="5306879" y="899501"/>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FF6600"/>
              </a:solidFill>
              <a:latin typeface="+mj-lt"/>
            </a:endParaRPr>
          </a:p>
        </p:txBody>
      </p:sp>
      <p:sp>
        <p:nvSpPr>
          <p:cNvPr id="23" name="Rectangle 22"/>
          <p:cNvSpPr/>
          <p:nvPr/>
        </p:nvSpPr>
        <p:spPr>
          <a:xfrm>
            <a:off x="1107947" y="899500"/>
            <a:ext cx="3543209" cy="1541413"/>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dirty="0">
                <a:solidFill>
                  <a:srgbClr val="746C82"/>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746C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09192"/>
              </a:solidFill>
              <a:latin typeface="+mj-lt"/>
            </a:endParaRPr>
          </a:p>
        </p:txBody>
      </p:sp>
      <p:sp>
        <p:nvSpPr>
          <p:cNvPr id="2" name="Rectangle 1">
            <a:extLst>
              <a:ext uri="{FF2B5EF4-FFF2-40B4-BE49-F238E27FC236}">
                <a16:creationId xmlns:a16="http://schemas.microsoft.com/office/drawing/2014/main" id="{FD41D9B9-DE71-E202-F938-C8393D824175}"/>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3438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17477" y="21310"/>
            <a:ext cx="8626523" cy="923725"/>
          </a:xfrm>
        </p:spPr>
        <p:txBody>
          <a:bodyPr>
            <a:normAutofit/>
          </a:bodyPr>
          <a:lstStyle/>
          <a:p>
            <a:pPr algn="ctr"/>
            <a:r>
              <a:rPr lang="en-US" dirty="0">
                <a:solidFill>
                  <a:srgbClr val="AA456F"/>
                </a:solidFill>
                <a:latin typeface="YWFT Ultramagnetic" charset="0"/>
                <a:ea typeface="YWFT Ultramagnetic" charset="0"/>
                <a:cs typeface="YWFT Ultramagnetic" charset="0"/>
              </a:rPr>
              <a:t>BEST CORPORATE PR CAMPAIGN 2026</a:t>
            </a:r>
          </a:p>
        </p:txBody>
      </p:sp>
      <p:sp>
        <p:nvSpPr>
          <p:cNvPr id="10" name="Rectangle 9"/>
          <p:cNvSpPr/>
          <p:nvPr/>
        </p:nvSpPr>
        <p:spPr>
          <a:xfrm>
            <a:off x="1111177"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53D6B"/>
              </a:solidFill>
              <a:latin typeface="+mj-lt"/>
            </a:endParaRPr>
          </a:p>
        </p:txBody>
      </p:sp>
      <p:sp>
        <p:nvSpPr>
          <p:cNvPr id="16" name="TextBox 15"/>
          <p:cNvSpPr txBox="1"/>
          <p:nvPr/>
        </p:nvSpPr>
        <p:spPr>
          <a:xfrm>
            <a:off x="1121906" y="893476"/>
            <a:ext cx="3543209" cy="1615827"/>
          </a:xfrm>
          <a:prstGeom prst="rect">
            <a:avLst/>
          </a:prstGeom>
          <a:noFill/>
        </p:spPr>
        <p:txBody>
          <a:bodyPr wrap="square" rtlCol="0" anchor="ctr">
            <a:spAutoFit/>
          </a:bodyPr>
          <a:lstStyle/>
          <a:p>
            <a:r>
              <a:rPr lang="en-US" sz="900" dirty="0">
                <a:solidFill>
                  <a:srgbClr val="AA456F"/>
                </a:solidFill>
                <a:latin typeface="YWFT Ultramagnetic Light" charset="0"/>
                <a:ea typeface="YWFT Ultramagnetic Light" charset="0"/>
                <a:cs typeface="YWFT Ultramagnetic Light" charset="0"/>
              </a:rPr>
              <a:t>Strategic and creative use of stakeholder engagement, including earned media, to enhance corporate reputation by the building and preservation of trust and understanding between individuals, business or </a:t>
            </a:r>
            <a:r>
              <a:rPr lang="en-US" sz="900" dirty="0" err="1">
                <a:solidFill>
                  <a:srgbClr val="AA456F"/>
                </a:solidFill>
                <a:latin typeface="YWFT Ultramagnetic Light" charset="0"/>
                <a:ea typeface="YWFT Ultramagnetic Light" charset="0"/>
                <a:cs typeface="YWFT Ultramagnetic Light" charset="0"/>
              </a:rPr>
              <a:t>organisations</a:t>
            </a:r>
            <a:r>
              <a:rPr lang="en-US" sz="900" dirty="0">
                <a:solidFill>
                  <a:srgbClr val="AA456F"/>
                </a:solidFill>
                <a:latin typeface="YWFT Ultramagnetic Light" charset="0"/>
                <a:ea typeface="YWFT Ultramagnetic Light" charset="0"/>
                <a:cs typeface="YWFT Ultramagnetic Light" charset="0"/>
              </a:rPr>
              <a:t> and their publics/audiences.</a:t>
            </a:r>
          </a:p>
          <a:p>
            <a:endParaRPr lang="en-US" sz="900" dirty="0">
              <a:solidFill>
                <a:srgbClr val="AA456F"/>
              </a:solidFill>
              <a:latin typeface="YWFT Ultramagnetic Light" charset="0"/>
              <a:ea typeface="YWFT Ultramagnetic Light" charset="0"/>
              <a:cs typeface="YWFT Ultramagnetic Light" charset="0"/>
            </a:endParaRPr>
          </a:p>
          <a:p>
            <a:r>
              <a:rPr lang="en-US" sz="900" dirty="0">
                <a:solidFill>
                  <a:srgbClr val="AA456F"/>
                </a:solidFill>
                <a:latin typeface="YWFT Ultramagnetic Light" charset="0"/>
                <a:ea typeface="YWFT Ultramagnetic Light" charset="0"/>
                <a:cs typeface="YWFT Ultramagnetic Light" charset="0"/>
              </a:rPr>
              <a:t>Awarded to the freshest creative PR campaigns, programs and tactics that create positive sustainable engagement between businesses and </a:t>
            </a:r>
            <a:r>
              <a:rPr lang="en-US" sz="900" dirty="0" err="1">
                <a:solidFill>
                  <a:srgbClr val="AA456F"/>
                </a:solidFill>
                <a:latin typeface="YWFT Ultramagnetic Light" charset="0"/>
                <a:ea typeface="YWFT Ultramagnetic Light" charset="0"/>
                <a:cs typeface="YWFT Ultramagnetic Light" charset="0"/>
              </a:rPr>
              <a:t>organisations</a:t>
            </a:r>
            <a:r>
              <a:rPr lang="en-US" sz="900" dirty="0">
                <a:solidFill>
                  <a:srgbClr val="AA456F"/>
                </a:solidFill>
                <a:latin typeface="YWFT Ultramagnetic Light" charset="0"/>
                <a:ea typeface="YWFT Ultramagnetic Light" charset="0"/>
                <a:cs typeface="YWFT Ultramagnetic Light" charset="0"/>
              </a:rPr>
              <a:t> and their customers, stakeholders and other stakeholders, and demonstrate the highest levels of strategic planning, creativity and business results.</a:t>
            </a:r>
          </a:p>
          <a:p>
            <a:endParaRPr lang="en-US" sz="900" dirty="0">
              <a:solidFill>
                <a:srgbClr val="AA456F"/>
              </a:solidFill>
              <a:latin typeface="+mj-lt"/>
            </a:endParaRPr>
          </a:p>
        </p:txBody>
      </p:sp>
      <p:sp>
        <p:nvSpPr>
          <p:cNvPr id="17" name="TextBox 16"/>
          <p:cNvSpPr txBox="1"/>
          <p:nvPr/>
        </p:nvSpPr>
        <p:spPr>
          <a:xfrm>
            <a:off x="5330245" y="903317"/>
            <a:ext cx="3543210" cy="1477328"/>
          </a:xfrm>
          <a:prstGeom prst="rect">
            <a:avLst/>
          </a:prstGeom>
          <a:noFill/>
        </p:spPr>
        <p:txBody>
          <a:bodyPr wrap="square" rtlCol="0" anchor="ctr">
            <a:spAutoFit/>
          </a:bodyPr>
          <a:lstStyle/>
          <a:p>
            <a:r>
              <a:rPr lang="en-US" sz="900" dirty="0">
                <a:solidFill>
                  <a:srgbClr val="B53D6B"/>
                </a:solidFill>
                <a:latin typeface="YWFT Ultramagnetic Light" charset="0"/>
                <a:ea typeface="YWFT Ultramagnetic Light" charset="0"/>
                <a:cs typeface="YWFT Ultramagnetic Light" charset="0"/>
              </a:rPr>
              <a:t>Open to all </a:t>
            </a:r>
            <a:r>
              <a:rPr lang="en-US" sz="900" b="1" dirty="0">
                <a:solidFill>
                  <a:srgbClr val="B53D6B"/>
                </a:solidFill>
                <a:latin typeface="YWFT Ultramagnetic Light" charset="0"/>
                <a:ea typeface="YWFT Ultramagnetic Light" charset="0"/>
                <a:cs typeface="YWFT Ultramagnetic Light" charset="0"/>
              </a:rPr>
              <a:t>independent</a:t>
            </a:r>
            <a:r>
              <a:rPr lang="en-US" sz="900" dirty="0">
                <a:solidFill>
                  <a:srgbClr val="B53D6B"/>
                </a:solidFill>
                <a:latin typeface="YWFT Ultramagnetic Light" charset="0"/>
                <a:ea typeface="YWFT Ultramagnetic Light" charset="0"/>
                <a:cs typeface="YWFT Ultramagnetic Light" charset="0"/>
              </a:rPr>
              <a:t> agencies (as defined in the Rules &amp; Terms) involved in the use of PR for communications purposes around the world: agencies of any specialism, including but not limited to PR and Public Affairs consultancies, digital and social media agencies, etc..</a:t>
            </a:r>
          </a:p>
          <a:p>
            <a:endParaRPr lang="en-US" sz="900" dirty="0">
              <a:solidFill>
                <a:srgbClr val="B53D6B"/>
              </a:solidFill>
              <a:latin typeface="YWFT Ultramagnetic Light" charset="0"/>
              <a:ea typeface="YWFT Ultramagnetic Light" charset="0"/>
              <a:cs typeface="YWFT Ultramagnetic Light" charset="0"/>
            </a:endParaRPr>
          </a:p>
          <a:p>
            <a:r>
              <a:rPr lang="en-US" sz="900" dirty="0">
                <a:solidFill>
                  <a:srgbClr val="B53D6B"/>
                </a:solidFill>
                <a:latin typeface="YWFT Ultramagnetic Light" charset="0"/>
                <a:ea typeface="YWFT Ultramagnetic Light" charset="0"/>
                <a:cs typeface="YWFT Ultramagnetic Light" charset="0"/>
              </a:rPr>
              <a:t>Work in any sector, any specialism, and </a:t>
            </a:r>
            <a:r>
              <a:rPr lang="en-US" sz="900" dirty="0" err="1">
                <a:solidFill>
                  <a:srgbClr val="B53D6B"/>
                </a:solidFill>
                <a:latin typeface="YWFT Ultramagnetic Light" charset="0"/>
                <a:ea typeface="YWFT Ultramagnetic Light" charset="0"/>
                <a:cs typeface="YWFT Ultramagnetic Light" charset="0"/>
              </a:rPr>
              <a:t>utilising</a:t>
            </a:r>
            <a:r>
              <a:rPr lang="en-US" sz="900" dirty="0">
                <a:solidFill>
                  <a:srgbClr val="B53D6B"/>
                </a:solidFill>
                <a:latin typeface="YWFT Ultramagnetic Light" charset="0"/>
                <a:ea typeface="YWFT Ultramagnetic Light" charset="0"/>
                <a:cs typeface="YWFT Ultramagnetic Light" charset="0"/>
              </a:rPr>
              <a:t> any medium is eligible for submission.</a:t>
            </a:r>
          </a:p>
          <a:p>
            <a:endParaRPr lang="en-US" sz="900" dirty="0">
              <a:solidFill>
                <a:srgbClr val="B53D6B"/>
              </a:solidFill>
              <a:latin typeface="YWFT Ultramagnetic Light" charset="0"/>
              <a:ea typeface="YWFT Ultramagnetic Light" charset="0"/>
              <a:cs typeface="YWFT Ultramagnetic Light" charset="0"/>
            </a:endParaRPr>
          </a:p>
          <a:p>
            <a:r>
              <a:rPr lang="en-US" sz="900" dirty="0">
                <a:solidFill>
                  <a:srgbClr val="B53D6B"/>
                </a:solidFill>
                <a:latin typeface="YWFT Ultramagnetic Light" charset="0"/>
                <a:ea typeface="YWFT Ultramagnetic Light" charset="0"/>
                <a:cs typeface="YWFT Ultramagnetic Light" charset="0"/>
              </a:rPr>
              <a:t>Entries must be of campaigns led by PR/earned media </a:t>
            </a:r>
            <a:r>
              <a:rPr lang="en-US" sz="900" b="1" dirty="0">
                <a:solidFill>
                  <a:srgbClr val="B53D6B"/>
                </a:solidFill>
                <a:latin typeface="YWFT Ultramagnetic Light" charset="0"/>
                <a:ea typeface="YWFT Ultramagnetic Light" charset="0"/>
                <a:cs typeface="YWFT Ultramagnetic Light" charset="0"/>
              </a:rPr>
              <a:t>OR</a:t>
            </a:r>
            <a:r>
              <a:rPr lang="en-US" sz="900" dirty="0">
                <a:solidFill>
                  <a:srgbClr val="B53D6B"/>
                </a:solidFill>
                <a:latin typeface="YWFT Ultramagnetic Light" charset="0"/>
                <a:ea typeface="YWFT Ultramagnetic Light" charset="0"/>
                <a:cs typeface="YWFT Ultramagnetic Light" charset="0"/>
              </a:rPr>
              <a:t> of campaigns with exceptional examples of PR/earned media.</a:t>
            </a:r>
          </a:p>
        </p:txBody>
      </p:sp>
      <p:sp>
        <p:nvSpPr>
          <p:cNvPr id="18" name="TextBox 17"/>
          <p:cNvSpPr txBox="1"/>
          <p:nvPr/>
        </p:nvSpPr>
        <p:spPr>
          <a:xfrm>
            <a:off x="1158846" y="2662405"/>
            <a:ext cx="3510990" cy="1200329"/>
          </a:xfrm>
          <a:prstGeom prst="rect">
            <a:avLst/>
          </a:prstGeom>
          <a:noFill/>
        </p:spPr>
        <p:txBody>
          <a:bodyPr wrap="square" rtlCol="0" anchor="ctr">
            <a:spAutoFit/>
          </a:bodyPr>
          <a:lstStyle/>
          <a:p>
            <a:pPr marL="228600" indent="-228600">
              <a:buAutoNum type="arabicParenR"/>
            </a:pPr>
            <a:r>
              <a:rPr lang="en-US" sz="900">
                <a:solidFill>
                  <a:srgbClr val="B53D6B"/>
                </a:solidFill>
                <a:latin typeface="YWFT Ultramagnetic Light" charset="0"/>
                <a:ea typeface="YWFT Ultramagnetic Light" charset="0"/>
                <a:cs typeface="YWFT Ultramagnetic Light" charset="0"/>
              </a:rPr>
              <a:t>Strategy and Research (30%)</a:t>
            </a:r>
          </a:p>
          <a:p>
            <a:pPr marL="228600" indent="-228600">
              <a:buAutoNum type="arabicParenR"/>
            </a:pPr>
            <a:endParaRPr lang="en-US" sz="900">
              <a:solidFill>
                <a:srgbClr val="B53D6B"/>
              </a:solidFill>
              <a:latin typeface="YWFT Ultramagnetic Light" charset="0"/>
              <a:ea typeface="YWFT Ultramagnetic Light" charset="0"/>
              <a:cs typeface="YWFT Ultramagnetic Light" charset="0"/>
            </a:endParaRPr>
          </a:p>
          <a:p>
            <a:pPr marL="228600" indent="-228600">
              <a:buAutoNum type="arabicParenR"/>
            </a:pPr>
            <a:r>
              <a:rPr lang="en-US" sz="900">
                <a:solidFill>
                  <a:srgbClr val="B53D6B"/>
                </a:solidFill>
                <a:latin typeface="YWFT Ultramagnetic Light" charset="0"/>
                <a:ea typeface="YWFT Ultramagnetic Light" charset="0"/>
                <a:cs typeface="YWFT Ultramagnetic Light" charset="0"/>
              </a:rPr>
              <a:t>Originality of Idea/Approach (20%)</a:t>
            </a:r>
          </a:p>
          <a:p>
            <a:pPr marL="228600" indent="-228600">
              <a:buAutoNum type="arabicParenR"/>
            </a:pPr>
            <a:endParaRPr lang="en-US" sz="900">
              <a:solidFill>
                <a:srgbClr val="B53D6B"/>
              </a:solidFill>
              <a:latin typeface="YWFT Ultramagnetic Light" charset="0"/>
              <a:ea typeface="YWFT Ultramagnetic Light" charset="0"/>
              <a:cs typeface="YWFT Ultramagnetic Light" charset="0"/>
            </a:endParaRPr>
          </a:p>
          <a:p>
            <a:pPr marL="228600" indent="-228600">
              <a:buAutoNum type="arabicParenR"/>
            </a:pPr>
            <a:r>
              <a:rPr lang="en-US" sz="900">
                <a:solidFill>
                  <a:srgbClr val="B53D6B"/>
                </a:solidFill>
                <a:latin typeface="YWFT Ultramagnetic Light" charset="0"/>
                <a:ea typeface="YWFT Ultramagnetic Light" charset="0"/>
                <a:cs typeface="YWFT Ultramagnetic Light" charset="0"/>
              </a:rPr>
              <a:t>Quality of Execution (20%)</a:t>
            </a:r>
            <a:br>
              <a:rPr lang="en-US" sz="900">
                <a:solidFill>
                  <a:srgbClr val="B53D6B"/>
                </a:solidFill>
                <a:latin typeface="YWFT Ultramagnetic Light" charset="0"/>
                <a:ea typeface="YWFT Ultramagnetic Light" charset="0"/>
                <a:cs typeface="YWFT Ultramagnetic Light" charset="0"/>
              </a:rPr>
            </a:br>
            <a:endParaRPr lang="en-US" sz="900">
              <a:solidFill>
                <a:srgbClr val="B53D6B"/>
              </a:solidFill>
              <a:latin typeface="YWFT Ultramagnetic Light" charset="0"/>
              <a:ea typeface="YWFT Ultramagnetic Light" charset="0"/>
              <a:cs typeface="YWFT Ultramagnetic Light" charset="0"/>
            </a:endParaRPr>
          </a:p>
          <a:p>
            <a:pPr marL="228600" indent="-228600">
              <a:buAutoNum type="arabicParenR"/>
            </a:pPr>
            <a:r>
              <a:rPr lang="en-US" sz="900">
                <a:solidFill>
                  <a:srgbClr val="B53D6B"/>
                </a:solidFill>
                <a:latin typeface="YWFT Ultramagnetic Light" charset="0"/>
                <a:ea typeface="YWFT Ultramagnetic Light" charset="0"/>
                <a:cs typeface="YWFT Ultramagnetic Light" charset="0"/>
              </a:rPr>
              <a:t>Documented Results and/or the Judges’ Evaluation of Likely Effectiveness (30%)</a:t>
            </a:r>
          </a:p>
        </p:txBody>
      </p:sp>
      <p:sp>
        <p:nvSpPr>
          <p:cNvPr id="19" name="TextBox 18"/>
          <p:cNvSpPr txBox="1"/>
          <p:nvPr/>
        </p:nvSpPr>
        <p:spPr>
          <a:xfrm>
            <a:off x="5309229" y="2657273"/>
            <a:ext cx="3510551" cy="1615827"/>
          </a:xfrm>
          <a:prstGeom prst="rect">
            <a:avLst/>
          </a:prstGeom>
          <a:noFill/>
        </p:spPr>
        <p:txBody>
          <a:bodyPr wrap="square" rtlCol="0" anchor="ctr">
            <a:spAutoFit/>
          </a:bodyPr>
          <a:lstStyle/>
          <a:p>
            <a:r>
              <a:rPr lang="en-US" sz="900">
                <a:solidFill>
                  <a:srgbClr val="B53D6B"/>
                </a:solidFill>
                <a:latin typeface="YWFT Ultramagnetic Light" charset="0"/>
                <a:ea typeface="YWFT Ultramagnetic Light" charset="0"/>
                <a:cs typeface="YWFT Ultramagnetic Light" charset="0"/>
              </a:rPr>
              <a:t>Please submit either a case study OR a case film:</a:t>
            </a:r>
          </a:p>
          <a:p>
            <a:pPr marL="228600" indent="-228600">
              <a:buFont typeface="Arial" charset="0"/>
              <a:buChar char="•"/>
            </a:pPr>
            <a:r>
              <a:rPr lang="en-US" sz="900">
                <a:solidFill>
                  <a:srgbClr val="B53D6B"/>
                </a:solidFill>
                <a:latin typeface="YWFT Ultramagnetic Light" charset="0"/>
                <a:ea typeface="YWFT Ultramagnetic Light" charset="0"/>
                <a:cs typeface="YWFT Ultramagnetic Light" charset="0"/>
              </a:rPr>
              <a:t>Case study: Max 950 words; PDF, DOC(X), PPT(X)</a:t>
            </a:r>
          </a:p>
          <a:p>
            <a:pPr marL="228600" indent="-228600">
              <a:buFont typeface="Arial" charset="0"/>
              <a:buChar char="•"/>
            </a:pPr>
            <a:r>
              <a:rPr lang="en-US" sz="900">
                <a:solidFill>
                  <a:srgbClr val="B53D6B"/>
                </a:solidFill>
                <a:latin typeface="YWFT Ultramagnetic Light" charset="0"/>
                <a:ea typeface="YWFT Ultramagnetic Light" charset="0"/>
                <a:cs typeface="YWFT Ultramagnetic Light" charset="0"/>
              </a:rPr>
              <a:t>Case films: Video up to 3-minutes long; </a:t>
            </a:r>
            <a:r>
              <a:rPr lang="en-US" sz="900">
                <a:solidFill>
                  <a:srgbClr val="B53D6B"/>
                </a:solidFill>
                <a:latin typeface="YWFT Ultramagnetic Light" charset="0"/>
                <a:ea typeface="YWFT Ultramagnetic Light" charset="0"/>
                <a:cs typeface="YWFT Ultramagnetic Light" charset="0"/>
                <a:sym typeface="Wingdings"/>
              </a:rPr>
              <a:t>MOV/MP4/WMF/WMV/MPG/MPEG(2); Max 250MB</a:t>
            </a:r>
          </a:p>
          <a:p>
            <a:pPr marL="228600" indent="-228600">
              <a:buAutoNum type="arabicParenR" startAt="2"/>
            </a:pPr>
            <a:endParaRPr lang="en-US" sz="900">
              <a:solidFill>
                <a:srgbClr val="B53D6B"/>
              </a:solidFill>
              <a:latin typeface="YWFT Ultramagnetic Light" charset="0"/>
              <a:ea typeface="YWFT Ultramagnetic Light" charset="0"/>
              <a:cs typeface="YWFT Ultramagnetic Light" charset="0"/>
              <a:sym typeface="Wingdings"/>
            </a:endParaRPr>
          </a:p>
          <a:p>
            <a:r>
              <a:rPr lang="en-US" sz="900">
                <a:solidFill>
                  <a:srgbClr val="B53D6B"/>
                </a:solidFill>
                <a:latin typeface="YWFT Ultramagnetic Light" charset="0"/>
                <a:ea typeface="YWFT Ultramagnetic Light" charset="0"/>
                <a:cs typeface="YWFT Ultramagnetic Light" charset="0"/>
                <a:sym typeface="Wingdings"/>
              </a:rPr>
              <a:t>You may also submit additional relevant supporting materials.</a:t>
            </a:r>
            <a:r>
              <a:rPr lang="en-GB" sz="900">
                <a:solidFill>
                  <a:srgbClr val="B53D6B"/>
                </a:solidFill>
                <a:latin typeface="YWFT Ultramagnetic Light" charset="0"/>
                <a:ea typeface="YWFT Ultramagnetic Light" charset="0"/>
                <a:cs typeface="YWFT Ultramagnetic Light" charset="0"/>
              </a:rPr>
              <a:t> This could include a video or case history if you’ve not included it above</a:t>
            </a:r>
            <a:endParaRPr lang="en-US" sz="900">
              <a:solidFill>
                <a:srgbClr val="B53D6B"/>
              </a:solidFill>
              <a:latin typeface="YWFT Ultramagnetic Light" charset="0"/>
              <a:ea typeface="YWFT Ultramagnetic Light" charset="0"/>
              <a:cs typeface="YWFT Ultramagnetic Light" charset="0"/>
              <a:sym typeface="Wingdings"/>
            </a:endParaRPr>
          </a:p>
          <a:p>
            <a:pPr marL="171450" indent="-171450">
              <a:buFont typeface="Arial" charset="0"/>
              <a:buChar char="•"/>
            </a:pPr>
            <a:r>
              <a:rPr lang="en-US" sz="900">
                <a:solidFill>
                  <a:srgbClr val="B53D6B"/>
                </a:solidFill>
                <a:latin typeface="YWFT Ultramagnetic Light" charset="0"/>
                <a:ea typeface="YWFT Ultramagnetic Light" charset="0"/>
                <a:cs typeface="YWFT Ultramagnetic Light" charset="0"/>
                <a:sym typeface="Wingdings"/>
              </a:rPr>
              <a:t>Must be digital – NO hardcopies will be accepted</a:t>
            </a:r>
          </a:p>
          <a:p>
            <a:pPr marL="171450" indent="-171450">
              <a:buFont typeface="Arial" charset="0"/>
              <a:buChar char="•"/>
            </a:pPr>
            <a:r>
              <a:rPr lang="en-US" sz="900">
                <a:solidFill>
                  <a:srgbClr val="B53D6B"/>
                </a:solidFill>
                <a:latin typeface="YWFT Ultramagnetic Light" charset="0"/>
                <a:ea typeface="YWFT Ultramagnetic Light" charset="0"/>
                <a:cs typeface="YWFT Ultramagnetic Light" charset="0"/>
                <a:sym typeface="Wingdings"/>
              </a:rPr>
              <a:t>Most file types are accepted</a:t>
            </a:r>
          </a:p>
          <a:p>
            <a:pPr marL="171450" indent="-171450">
              <a:buFont typeface="Arial" charset="0"/>
              <a:buChar char="•"/>
            </a:pPr>
            <a:r>
              <a:rPr lang="en-US" sz="900">
                <a:solidFill>
                  <a:srgbClr val="B53D6B"/>
                </a:solidFill>
                <a:latin typeface="YWFT Ultramagnetic Light" charset="0"/>
                <a:ea typeface="YWFT Ultramagnetic Light" charset="0"/>
                <a:cs typeface="YWFT Ultramagnetic Light" charset="0"/>
                <a:sym typeface="Wingdings"/>
              </a:rPr>
              <a:t>Max 250MB</a:t>
            </a:r>
          </a:p>
          <a:p>
            <a:endParaRPr lang="en-US" sz="900">
              <a:solidFill>
                <a:srgbClr val="B53D6B"/>
              </a:solidFill>
              <a:latin typeface="+mj-lt"/>
            </a:endParaRPr>
          </a:p>
        </p:txBody>
      </p:sp>
      <p:sp>
        <p:nvSpPr>
          <p:cNvPr id="28" name="TextBox 27"/>
          <p:cNvSpPr txBox="1"/>
          <p:nvPr/>
        </p:nvSpPr>
        <p:spPr>
          <a:xfrm rot="16200000">
            <a:off x="234645" y="1516318"/>
            <a:ext cx="1541414" cy="307777"/>
          </a:xfrm>
          <a:prstGeom prst="rect">
            <a:avLst/>
          </a:prstGeom>
          <a:noFill/>
        </p:spPr>
        <p:txBody>
          <a:bodyPr wrap="square" rtlCol="0">
            <a:spAutoFit/>
          </a:bodyPr>
          <a:lstStyle/>
          <a:p>
            <a:pPr algn="r"/>
            <a:r>
              <a:rPr lang="en-US" sz="1400">
                <a:solidFill>
                  <a:srgbClr val="B53D6B"/>
                </a:solidFill>
                <a:latin typeface="YWFT Ultramagnetic" charset="0"/>
              </a:rPr>
              <a:t>DEFINITION</a:t>
            </a:r>
          </a:p>
        </p:txBody>
      </p:sp>
      <p:sp>
        <p:nvSpPr>
          <p:cNvPr id="29" name="TextBox 28"/>
          <p:cNvSpPr txBox="1"/>
          <p:nvPr/>
        </p:nvSpPr>
        <p:spPr>
          <a:xfrm rot="16200000">
            <a:off x="4458315" y="1487019"/>
            <a:ext cx="1482817" cy="307777"/>
          </a:xfrm>
          <a:prstGeom prst="rect">
            <a:avLst/>
          </a:prstGeom>
          <a:noFill/>
        </p:spPr>
        <p:txBody>
          <a:bodyPr wrap="square" rtlCol="0">
            <a:spAutoFit/>
          </a:bodyPr>
          <a:lstStyle/>
          <a:p>
            <a:pPr algn="r"/>
            <a:r>
              <a:rPr lang="en-US" sz="1400">
                <a:solidFill>
                  <a:srgbClr val="B53D6B"/>
                </a:solidFill>
                <a:latin typeface="YWFT Ultramagnetic" charset="0"/>
              </a:rPr>
              <a:t>ELIGIBILITY</a:t>
            </a:r>
          </a:p>
        </p:txBody>
      </p:sp>
      <p:sp>
        <p:nvSpPr>
          <p:cNvPr id="30" name="TextBox 29"/>
          <p:cNvSpPr txBox="1"/>
          <p:nvPr/>
        </p:nvSpPr>
        <p:spPr>
          <a:xfrm rot="16200000">
            <a:off x="76596" y="3398841"/>
            <a:ext cx="1857514" cy="306986"/>
          </a:xfrm>
          <a:prstGeom prst="rect">
            <a:avLst/>
          </a:prstGeom>
          <a:noFill/>
        </p:spPr>
        <p:txBody>
          <a:bodyPr wrap="square" rtlCol="0">
            <a:spAutoFit/>
          </a:bodyPr>
          <a:lstStyle/>
          <a:p>
            <a:pPr algn="r"/>
            <a:r>
              <a:rPr lang="en-US" sz="1400">
                <a:solidFill>
                  <a:srgbClr val="B53D6B"/>
                </a:solidFill>
                <a:latin typeface="YWFT Ultramagnetic" charset="0"/>
              </a:rPr>
              <a:t>JUDGING CRITERIA</a:t>
            </a:r>
          </a:p>
        </p:txBody>
      </p:sp>
      <p:sp>
        <p:nvSpPr>
          <p:cNvPr id="31" name="TextBox 30"/>
          <p:cNvSpPr txBox="1"/>
          <p:nvPr/>
        </p:nvSpPr>
        <p:spPr>
          <a:xfrm rot="16200000">
            <a:off x="4179734" y="3489678"/>
            <a:ext cx="2039978" cy="307777"/>
          </a:xfrm>
          <a:prstGeom prst="rect">
            <a:avLst/>
          </a:prstGeom>
          <a:noFill/>
        </p:spPr>
        <p:txBody>
          <a:bodyPr wrap="square" rtlCol="0">
            <a:spAutoFit/>
          </a:bodyPr>
          <a:lstStyle/>
          <a:p>
            <a:pPr algn="r"/>
            <a:r>
              <a:rPr lang="en-US" sz="1400">
                <a:solidFill>
                  <a:srgbClr val="B53D6B"/>
                </a:solidFill>
                <a:latin typeface="YWFT Ultramagnetic" charset="0"/>
              </a:rPr>
              <a:t>ENTRY MATERIALS</a:t>
            </a:r>
          </a:p>
        </p:txBody>
      </p:sp>
      <p:sp>
        <p:nvSpPr>
          <p:cNvPr id="21" name="Rectangle 20"/>
          <p:cNvSpPr/>
          <p:nvPr/>
        </p:nvSpPr>
        <p:spPr>
          <a:xfrm>
            <a:off x="5306879" y="2623578"/>
            <a:ext cx="3543209" cy="1796487"/>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2" name="Rectangle 21"/>
          <p:cNvSpPr/>
          <p:nvPr/>
        </p:nvSpPr>
        <p:spPr>
          <a:xfrm>
            <a:off x="5306879" y="899501"/>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rgbClr val="8FBBA6"/>
              </a:solidFill>
              <a:latin typeface="+mj-lt"/>
            </a:endParaRPr>
          </a:p>
        </p:txBody>
      </p:sp>
      <p:sp>
        <p:nvSpPr>
          <p:cNvPr id="23" name="Rectangle 22"/>
          <p:cNvSpPr/>
          <p:nvPr/>
        </p:nvSpPr>
        <p:spPr>
          <a:xfrm>
            <a:off x="1107947" y="899500"/>
            <a:ext cx="3543209" cy="1541413"/>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53D6B"/>
              </a:solidFill>
              <a:latin typeface="+mj-lt"/>
            </a:endParaRPr>
          </a:p>
        </p:txBody>
      </p:sp>
      <p:sp>
        <p:nvSpPr>
          <p:cNvPr id="24" name="TextBox 23">
            <a:extLst>
              <a:ext uri="{FF2B5EF4-FFF2-40B4-BE49-F238E27FC236}">
                <a16:creationId xmlns:a16="http://schemas.microsoft.com/office/drawing/2014/main" id="{CA795F32-C38A-544E-8294-12014F8B28AE}"/>
              </a:ext>
            </a:extLst>
          </p:cNvPr>
          <p:cNvSpPr txBox="1"/>
          <p:nvPr/>
        </p:nvSpPr>
        <p:spPr>
          <a:xfrm>
            <a:off x="1158846" y="4577433"/>
            <a:ext cx="7660934" cy="369332"/>
          </a:xfrm>
          <a:prstGeom prst="rect">
            <a:avLst/>
          </a:prstGeom>
          <a:noFill/>
        </p:spPr>
        <p:txBody>
          <a:bodyPr wrap="square" rtlCol="0" anchor="ctr">
            <a:spAutoFit/>
          </a:bodyPr>
          <a:lstStyle/>
          <a:p>
            <a:r>
              <a:rPr lang="en-US" sz="900">
                <a:solidFill>
                  <a:srgbClr val="B53D6B"/>
                </a:solidFill>
                <a:latin typeface="YWFT Ultramagnetic Light" pitchFamily="2" charset="77"/>
              </a:rPr>
              <a:t>IMPORTANT: DO NOT ENTER WORK FOR A CHARITY, NOT-FOR-PROFIT ORGANISATION OR NGO IN THIS CATEGORY. SUCH WORK SHOULD BE ENTERED ONLY IN THE “PUBLIC GOOD” CATEGORY.</a:t>
            </a:r>
          </a:p>
        </p:txBody>
      </p:sp>
      <p:sp>
        <p:nvSpPr>
          <p:cNvPr id="25" name="Rectangle 24">
            <a:extLst>
              <a:ext uri="{FF2B5EF4-FFF2-40B4-BE49-F238E27FC236}">
                <a16:creationId xmlns:a16="http://schemas.microsoft.com/office/drawing/2014/main" id="{A9555974-DCEC-9946-85EF-A78ABC956E86}"/>
              </a:ext>
            </a:extLst>
          </p:cNvPr>
          <p:cNvSpPr/>
          <p:nvPr/>
        </p:nvSpPr>
        <p:spPr>
          <a:xfrm>
            <a:off x="1107947" y="4534339"/>
            <a:ext cx="7765508" cy="501925"/>
          </a:xfrm>
          <a:prstGeom prst="rect">
            <a:avLst/>
          </a:prstGeom>
          <a:noFill/>
          <a:ln>
            <a:solidFill>
              <a:srgbClr val="AA45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FBBA6"/>
              </a:solidFill>
              <a:latin typeface="+mj-lt"/>
            </a:endParaRPr>
          </a:p>
        </p:txBody>
      </p:sp>
      <p:sp>
        <p:nvSpPr>
          <p:cNvPr id="2" name="Rectangle 1">
            <a:extLst>
              <a:ext uri="{FF2B5EF4-FFF2-40B4-BE49-F238E27FC236}">
                <a16:creationId xmlns:a16="http://schemas.microsoft.com/office/drawing/2014/main" id="{4427AC8D-7846-7C4A-2E41-036A8CD8DD26}"/>
              </a:ext>
            </a:extLst>
          </p:cNvPr>
          <p:cNvSpPr/>
          <p:nvPr/>
        </p:nvSpPr>
        <p:spPr>
          <a:xfrm>
            <a:off x="-1" y="0"/>
            <a:ext cx="517477" cy="5143500"/>
          </a:xfrm>
          <a:prstGeom prst="rect">
            <a:avLst/>
          </a:prstGeom>
          <a:gradFill flip="none" rotWithShape="1">
            <a:gsLst>
              <a:gs pos="0">
                <a:schemeClr val="accent2">
                  <a:lumMod val="0"/>
                  <a:lumOff val="100000"/>
                </a:schemeClr>
              </a:gs>
              <a:gs pos="72000">
                <a:srgbClr val="339B99"/>
              </a:gs>
              <a:gs pos="44000">
                <a:srgbClr val="B53D6B"/>
              </a:gs>
              <a:gs pos="100000">
                <a:schemeClr val="accent2">
                  <a:lumMod val="100000"/>
                </a:schemeClr>
              </a:gs>
            </a:gsLst>
            <a:path path="circle">
              <a:fillToRect l="50000" t="-80000" r="50000" b="18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0653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33546</TotalTime>
  <Words>11259</Words>
  <Application>Microsoft Macintosh PowerPoint</Application>
  <PresentationFormat>On-screen Show (16:9)</PresentationFormat>
  <Paragraphs>687</Paragraphs>
  <Slides>29</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Calibri Light</vt:lpstr>
      <vt:lpstr>YWFT Ultramagnetic</vt:lpstr>
      <vt:lpstr>YWFT Ultramagnetic Light</vt:lpstr>
      <vt:lpstr>Office Theme</vt:lpstr>
      <vt:lpstr>contents</vt:lpstr>
      <vt:lpstr>PowerPoint Presentation</vt:lpstr>
      <vt:lpstr>PowerPoint Presentation</vt:lpstr>
      <vt:lpstr>PowerPoint Presentation</vt:lpstr>
      <vt:lpstr>JUDGING GUIDELINES</vt:lpstr>
      <vt:lpstr>GENERAL ENTRY REQUIREMENTS</vt:lpstr>
      <vt:lpstr>SUBMISSION MATERIALS GUIDELINES</vt:lpstr>
      <vt:lpstr>BEST LIFESTYLE PR CAMPAIGN 2026</vt:lpstr>
      <vt:lpstr>BEST CORPORATE PR CAMPAIGN 2026</vt:lpstr>
      <vt:lpstr>PR EFFECTIVENESS 2026</vt:lpstr>
      <vt:lpstr>MEDIA EFFECTIVENESS 2026</vt:lpstr>
      <vt:lpstr>PUBLIC GOOD AWARD 2026</vt:lpstr>
      <vt:lpstr>RISING STAR 2026</vt:lpstr>
      <vt:lpstr>INDIE LEGEND 2026</vt:lpstr>
      <vt:lpstr>AGENCY OF THE YEAR 2026</vt:lpstr>
      <vt:lpstr>AUTOMOTIVE CAMPAIGN OF THE YEAR 2026</vt:lpstr>
      <vt:lpstr>BEST CREATIVE (AUDIOVISUAL/DIGITAL) 2026</vt:lpstr>
      <vt:lpstr>BEST CREATIVE (PRINT &amp; DESIGN) 2026</vt:lpstr>
      <vt:lpstr>BEST CREATIVE (Out of Home OOH) 2026</vt:lpstr>
      <vt:lpstr>BEST CREATIVE Re-Brand 2026</vt:lpstr>
      <vt:lpstr>BEST CREATIVE (AI led campaign) 2026</vt:lpstr>
      <vt:lpstr>ENERGY / SUSTAINABILITY  CAMPAIGN OF THE YEAR 2026</vt:lpstr>
      <vt:lpstr>B2B CAMPAIGN OF THE YEAR 2026</vt:lpstr>
      <vt:lpstr>HEALTHCARE CAMPAIGN OF THE YEAR 2026</vt:lpstr>
      <vt:lpstr>FMCG CAMPAIGN OF THE YEAR 2025</vt:lpstr>
      <vt:lpstr>INNOVATION &amp; MARTECH EXCELLENCE 2026</vt:lpstr>
      <vt:lpstr>COMMITMENT TO DIVERSITY EQUITY  EQUITY &amp; INCLUSION IMPACT 2026</vt:lpstr>
      <vt:lpstr>GOVERNMENT &amp; NOT FOR PROFIT  CAMPAIGN OF THE YEAR 2026</vt:lpstr>
      <vt:lpstr>ENTRY CHECKLIST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 Campaign 2016-2017</dc:title>
  <dc:creator>Madeline Robbins</dc:creator>
  <cp:lastModifiedBy>Alice Carr</cp:lastModifiedBy>
  <cp:revision>306</cp:revision>
  <cp:lastPrinted>2023-09-21T11:26:18Z</cp:lastPrinted>
  <dcterms:created xsi:type="dcterms:W3CDTF">2017-03-23T11:50:06Z</dcterms:created>
  <dcterms:modified xsi:type="dcterms:W3CDTF">2025-11-21T15:33:12Z</dcterms:modified>
</cp:coreProperties>
</file>